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56" r:id="rId2"/>
    <p:sldId id="258" r:id="rId3"/>
    <p:sldId id="282" r:id="rId4"/>
    <p:sldId id="283" r:id="rId5"/>
    <p:sldId id="284" r:id="rId6"/>
    <p:sldId id="285" r:id="rId7"/>
    <p:sldId id="290" r:id="rId8"/>
    <p:sldId id="29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7"/>
    <p:restoredTop sz="94658"/>
  </p:normalViewPr>
  <p:slideViewPr>
    <p:cSldViewPr snapToGrid="0">
      <p:cViewPr varScale="1">
        <p:scale>
          <a:sx n="120" d="100"/>
          <a:sy n="120" d="100"/>
        </p:scale>
        <p:origin x="68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8B992-6134-040D-CF3E-5EFCA018FF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262ED9-EE3D-FFEF-A0DC-2213547E4B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51DBF7-52FE-D12C-F8B4-D401F74C75EE}"/>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79C20B33-49AF-807A-6F6D-FF72B00A537D}"/>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309112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7279A-48C6-6C44-AD37-608D65CD3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D21443-6DF9-3370-AA24-2FA37FFA54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F65AF5-0C2B-88A5-5B0C-26F9FC4141B9}"/>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04E191DC-3E71-4C22-FBBB-AAC9FAB8D686}"/>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748837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74860-22F2-1818-A67C-65A07A18D7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6E369-3DB0-C7A1-F9C9-67BDCFF41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E8B643-2EB3-FD1F-CD2A-2760E0AC4D28}"/>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4440148F-3668-8FF6-56B4-ACDEA60AC3F2}"/>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1948890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90CF9-CCAA-64EE-3EA2-E37BE9786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712ED4-FA08-3C89-43C7-6F0A8A6164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EDBFB0-0A16-87FA-D2EE-DE757B7FA6EB}"/>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7A7DD0BA-2B19-6F22-16EA-FBEF9E3488E2}"/>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1237550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298CB-97F0-7127-1164-6144250A39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02EFB0-0C34-863A-EC91-1463AFDBE4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5BFB7E-3F3B-3924-86E9-5370AB45CD9B}"/>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FB28DE41-B108-780A-176C-AA80F5CB0881}"/>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081535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F0BFA-C95C-D209-EABF-5676476A85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804E7F-AC55-65DD-2BF6-35EA6C51CE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DF0AC9-1CC5-AD9E-A038-7BA932D72962}"/>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BDA4483B-1A2D-8923-D5E1-4EFEC7EEFFFF}"/>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882053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eaLnBrk="1" hangingPunct="1">
        <a:lnSpc>
          <a:spcPct val="90000"/>
        </a:lnSpc>
        <a:spcBef>
          <a:spcPts val="0"/>
        </a:spcBef>
        <a:buNone/>
        <a:defRPr sz="4400">
          <a:solidFill>
            <a:schemeClr val="tx1"/>
          </a:solidFill>
          <a:latin typeface="+mj-lt"/>
          <a:ea typeface="+mj-lt"/>
          <a:cs typeface="+mj-lt"/>
        </a:defRPr>
      </a:lvl1pPr>
    </p:titleStyle>
    <p:bodyStyle>
      <a:lvl1pPr marL="228600" indent="-228600" algn="l" eaLnBrk="1" hangingPunct="1">
        <a:lnSpc>
          <a:spcPct val="90000"/>
        </a:lnSpc>
        <a:spcBef>
          <a:spcPts val="1000"/>
        </a:spcBef>
        <a:buChar char="•"/>
        <a:defRPr sz="2800">
          <a:solidFill>
            <a:schemeClr val="tx1"/>
          </a:solidFill>
          <a:latin typeface="+mn-lt"/>
          <a:ea typeface="+mn-lt"/>
          <a:cs typeface="+mn-lt"/>
        </a:defRPr>
      </a:lvl1pPr>
      <a:lvl2pPr marL="685800" indent="-228600" algn="l" eaLnBrk="1" hangingPunct="1">
        <a:lnSpc>
          <a:spcPct val="90000"/>
        </a:lnSpc>
        <a:spcBef>
          <a:spcPts val="500"/>
        </a:spcBef>
        <a:buChar char="•"/>
        <a:defRPr sz="2400">
          <a:solidFill>
            <a:schemeClr val="tx1"/>
          </a:solidFill>
          <a:latin typeface="+mn-lt"/>
          <a:ea typeface="+mn-lt"/>
          <a:cs typeface="+mn-lt"/>
        </a:defRPr>
      </a:lvl2pPr>
      <a:lvl3pPr marL="1143000" indent="-228600" algn="l" eaLnBrk="1" hangingPunct="1">
        <a:lnSpc>
          <a:spcPct val="90000"/>
        </a:lnSpc>
        <a:spcBef>
          <a:spcPts val="500"/>
        </a:spcBef>
        <a:buChar char="•"/>
        <a:defRPr sz="2000">
          <a:solidFill>
            <a:schemeClr val="tx1"/>
          </a:solidFill>
          <a:latin typeface="+mn-lt"/>
          <a:ea typeface="+mn-lt"/>
          <a:cs typeface="+mn-lt"/>
        </a:defRPr>
      </a:lvl3pPr>
      <a:lvl4pPr marL="1600200" indent="-228600" algn="l" eaLnBrk="1" hangingPunct="1">
        <a:lnSpc>
          <a:spcPct val="90000"/>
        </a:lnSpc>
        <a:spcBef>
          <a:spcPts val="500"/>
        </a:spcBef>
        <a:buChar char="•"/>
        <a:defRPr sz="1800">
          <a:solidFill>
            <a:schemeClr val="tx1"/>
          </a:solidFill>
          <a:latin typeface="+mn-lt"/>
          <a:ea typeface="+mn-lt"/>
          <a:cs typeface="+mn-lt"/>
        </a:defRPr>
      </a:lvl4pPr>
      <a:lvl5pPr marL="2057400" indent="-228600" algn="l" eaLnBrk="1" hangingPunct="1">
        <a:lnSpc>
          <a:spcPct val="90000"/>
        </a:lnSpc>
        <a:spcBef>
          <a:spcPts val="500"/>
        </a:spcBef>
        <a:buChar char="•"/>
        <a:defRPr sz="1800">
          <a:solidFill>
            <a:schemeClr val="tx1"/>
          </a:solidFill>
          <a:latin typeface="+mn-lt"/>
          <a:ea typeface="+mn-lt"/>
          <a:cs typeface="+mn-lt"/>
        </a:defRPr>
      </a:lvl5pPr>
      <a:lvl6pPr marL="2514600" indent="-228600" algn="l" eaLnBrk="1" hangingPunct="1">
        <a:lnSpc>
          <a:spcPct val="90000"/>
        </a:lnSpc>
        <a:spcBef>
          <a:spcPts val="500"/>
        </a:spcBef>
        <a:buChar char="•"/>
        <a:defRPr sz="1800">
          <a:solidFill>
            <a:schemeClr val="tx1"/>
          </a:solidFill>
          <a:latin typeface="+mn-lt"/>
          <a:ea typeface="+mn-lt"/>
          <a:cs typeface="+mn-lt"/>
        </a:defRPr>
      </a:lvl6pPr>
      <a:lvl7pPr marL="2971800" indent="-228600" algn="l" eaLnBrk="1" hangingPunct="1">
        <a:lnSpc>
          <a:spcPct val="90000"/>
        </a:lnSpc>
        <a:spcBef>
          <a:spcPts val="500"/>
        </a:spcBef>
        <a:buChar char="•"/>
        <a:defRPr sz="1800">
          <a:solidFill>
            <a:schemeClr val="tx1"/>
          </a:solidFill>
          <a:latin typeface="+mn-lt"/>
          <a:ea typeface="+mn-lt"/>
          <a:cs typeface="+mn-lt"/>
        </a:defRPr>
      </a:lvl7pPr>
      <a:lvl8pPr marL="3429000" indent="-228600" algn="l" eaLnBrk="1" hangingPunct="1">
        <a:lnSpc>
          <a:spcPct val="90000"/>
        </a:lnSpc>
        <a:spcBef>
          <a:spcPts val="500"/>
        </a:spcBef>
        <a:buChar char="•"/>
        <a:defRPr sz="1800">
          <a:solidFill>
            <a:schemeClr val="tx1"/>
          </a:solidFill>
          <a:latin typeface="+mn-lt"/>
          <a:ea typeface="+mn-lt"/>
          <a:cs typeface="+mn-lt"/>
        </a:defRPr>
      </a:lvl8pPr>
      <a:lvl9pPr marL="3886200" indent="-228600" algn="l" eaLnBrk="1" hangingPunct="1">
        <a:lnSpc>
          <a:spcPct val="90000"/>
        </a:lnSpc>
        <a:spcBef>
          <a:spcPts val="500"/>
        </a:spcBef>
        <a:buChar char="•"/>
        <a:defRPr sz="1800">
          <a:solidFill>
            <a:schemeClr val="tx1"/>
          </a:solidFill>
          <a:latin typeface="+mn-lt"/>
          <a:ea typeface="+mn-lt"/>
          <a:cs typeface="+mn-lt"/>
        </a:defRPr>
      </a:lvl9pPr>
    </p:bodyStyle>
    <p:otherStyle>
      <a:lvl1pPr marL="0" algn="l" eaLnBrk="1" hangingPunct="1">
        <a:buNone/>
        <a:defRPr sz="1800">
          <a:solidFill>
            <a:schemeClr val="tx1"/>
          </a:solidFill>
          <a:latin typeface="+mn-lt"/>
          <a:ea typeface="+mn-lt"/>
          <a:cs typeface="+mn-lt"/>
        </a:defRPr>
      </a:lvl1pPr>
      <a:lvl2pPr marL="457200" algn="l" eaLnBrk="1" hangingPunct="1">
        <a:buNone/>
        <a:defRPr sz="1800">
          <a:solidFill>
            <a:schemeClr val="tx1"/>
          </a:solidFill>
          <a:latin typeface="+mn-lt"/>
          <a:ea typeface="+mn-lt"/>
          <a:cs typeface="+mn-lt"/>
        </a:defRPr>
      </a:lvl2pPr>
      <a:lvl3pPr marL="914400" algn="l" eaLnBrk="1" hangingPunct="1">
        <a:buNone/>
        <a:defRPr sz="1800">
          <a:solidFill>
            <a:schemeClr val="tx1"/>
          </a:solidFill>
          <a:latin typeface="+mn-lt"/>
          <a:ea typeface="+mn-lt"/>
          <a:cs typeface="+mn-lt"/>
        </a:defRPr>
      </a:lvl3pPr>
      <a:lvl4pPr marL="1371600" algn="l" eaLnBrk="1" hangingPunct="1">
        <a:buNone/>
        <a:defRPr sz="1800">
          <a:solidFill>
            <a:schemeClr val="tx1"/>
          </a:solidFill>
          <a:latin typeface="+mn-lt"/>
          <a:ea typeface="+mn-lt"/>
          <a:cs typeface="+mn-lt"/>
        </a:defRPr>
      </a:lvl4pPr>
      <a:lvl5pPr marL="1828800" algn="l" eaLnBrk="1" hangingPunct="1">
        <a:buNone/>
        <a:defRPr sz="1800">
          <a:solidFill>
            <a:schemeClr val="tx1"/>
          </a:solidFill>
          <a:latin typeface="+mn-lt"/>
          <a:ea typeface="+mn-lt"/>
          <a:cs typeface="+mn-lt"/>
        </a:defRPr>
      </a:lvl5pPr>
      <a:lvl6pPr marL="2286000" algn="l" eaLnBrk="1" hangingPunct="1">
        <a:buNone/>
        <a:defRPr sz="1800">
          <a:solidFill>
            <a:schemeClr val="tx1"/>
          </a:solidFill>
          <a:latin typeface="+mn-lt"/>
          <a:ea typeface="+mn-lt"/>
          <a:cs typeface="+mn-lt"/>
        </a:defRPr>
      </a:lvl6pPr>
      <a:lvl7pPr marL="2743200" algn="l" eaLnBrk="1" hangingPunct="1">
        <a:buNone/>
        <a:defRPr sz="1800">
          <a:solidFill>
            <a:schemeClr val="tx1"/>
          </a:solidFill>
          <a:latin typeface="+mn-lt"/>
          <a:ea typeface="+mn-lt"/>
          <a:cs typeface="+mn-lt"/>
        </a:defRPr>
      </a:lvl7pPr>
      <a:lvl8pPr marL="3200400" algn="l" eaLnBrk="1" hangingPunct="1">
        <a:buNone/>
        <a:defRPr sz="1800">
          <a:solidFill>
            <a:schemeClr val="tx1"/>
          </a:solidFill>
          <a:latin typeface="+mn-lt"/>
          <a:ea typeface="+mn-lt"/>
          <a:cs typeface="+mn-lt"/>
        </a:defRPr>
      </a:lvl8pPr>
      <a:lvl9pPr marL="3657600" algn="l" eaLnBrk="1" hangingPunct="1">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www.documentation.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bronze-edge">
            <a:extLst>
              <a:ext uri="{FF2B5EF4-FFF2-40B4-BE49-F238E27FC236}">
                <a16:creationId xmlns:a16="http://schemas.microsoft.com/office/drawing/2014/main" id="{2D0802A3-B959-4091-A5D6-15E7ACD62C24}"/>
              </a:ext>
            </a:extLst>
          </p:cNvPr>
          <p:cNvSpPr>
            <a:spLocks noGrp="1"/>
          </p:cNvSpPr>
          <p:nvPr/>
        </p:nvSpPr>
        <p:spPr>
          <a:xfrm>
            <a:off x="0" y="0"/>
            <a:ext cx="228600" cy="6858000"/>
          </a:xfrm>
          <a:prstGeom prst="rect">
            <a:avLst/>
          </a:prstGeom>
          <a:solidFill>
            <a:srgbClr val="815200"/>
          </a:solidFill>
          <a:ln w="0">
            <a:noFill/>
            <a:prstDash val="solid"/>
          </a:ln>
        </p:spPr>
        <p:txBody>
          <a:bodyPr/>
          <a:lstStyle/>
          <a:p>
            <a:endParaRPr lang="en-US"/>
          </a:p>
        </p:txBody>
      </p:sp>
      <p:sp>
        <p:nvSpPr>
          <p:cNvPr id="3" name="cover-title">
            <a:extLst>
              <a:ext uri="{FF2B5EF4-FFF2-40B4-BE49-F238E27FC236}">
                <a16:creationId xmlns:a16="http://schemas.microsoft.com/office/drawing/2014/main" id="{7A9FCFB0-0078-4346-84CB-B4764F2E1157}"/>
              </a:ext>
            </a:extLst>
          </p:cNvPr>
          <p:cNvSpPr>
            <a:spLocks noGrp="1"/>
          </p:cNvSpPr>
          <p:nvPr/>
        </p:nvSpPr>
        <p:spPr>
          <a:xfrm>
            <a:off x="685799" y="2152650"/>
            <a:ext cx="9500191" cy="819150"/>
          </a:xfrm>
          <a:prstGeom prst="rect">
            <a:avLst/>
          </a:prstGeom>
          <a:noFill/>
          <a:ln w="0">
            <a:noFill/>
            <a:prstDash val="solid"/>
          </a:ln>
        </p:spPr>
        <p:txBody>
          <a:bodyPr anchor="t"/>
          <a:lstStyle/>
          <a:p>
            <a:pPr algn="l">
              <a:defRPr sz="4350" b="1">
                <a:solidFill>
                  <a:srgbClr val="222C3C"/>
                </a:solidFill>
              </a:defRPr>
            </a:pPr>
            <a:r>
              <a:rPr lang="en-US" sz="4350" b="1" dirty="0">
                <a:solidFill>
                  <a:srgbClr val="222C3C"/>
                </a:solidFill>
              </a:rPr>
              <a:t>Controlling the Process</a:t>
            </a:r>
            <a:endParaRPr sz="4350" b="1" dirty="0">
              <a:solidFill>
                <a:srgbClr val="222C3C"/>
              </a:solidFill>
            </a:endParaRPr>
          </a:p>
        </p:txBody>
      </p:sp>
      <p:sp>
        <p:nvSpPr>
          <p:cNvPr id="4" name="cover-subtitle">
            <a:extLst>
              <a:ext uri="{FF2B5EF4-FFF2-40B4-BE49-F238E27FC236}">
                <a16:creationId xmlns:a16="http://schemas.microsoft.com/office/drawing/2014/main" id="{06364D9C-82EB-44B8-AB83-DEC2F70A2474}"/>
              </a:ext>
            </a:extLst>
          </p:cNvPr>
          <p:cNvSpPr>
            <a:spLocks noGrp="1"/>
          </p:cNvSpPr>
          <p:nvPr/>
        </p:nvSpPr>
        <p:spPr>
          <a:xfrm>
            <a:off x="723899" y="3143250"/>
            <a:ext cx="9696007" cy="457200"/>
          </a:xfrm>
          <a:prstGeom prst="rect">
            <a:avLst/>
          </a:prstGeom>
          <a:noFill/>
          <a:ln w="0">
            <a:noFill/>
            <a:prstDash val="solid"/>
          </a:ln>
        </p:spPr>
        <p:txBody>
          <a:bodyPr anchor="t"/>
          <a:lstStyle/>
          <a:p>
            <a:pPr algn="l">
              <a:defRPr sz="1875" b="0">
                <a:solidFill>
                  <a:srgbClr val="815200"/>
                </a:solidFill>
              </a:defRPr>
            </a:pPr>
            <a:r>
              <a:rPr lang="en-US" sz="1875" b="0" dirty="0">
                <a:solidFill>
                  <a:srgbClr val="815200"/>
                </a:solidFill>
              </a:rPr>
              <a:t>Either You or the Buyer are in Control</a:t>
            </a:r>
            <a:endParaRPr sz="1875" b="0" dirty="0">
              <a:solidFill>
                <a:srgbClr val="815200"/>
              </a:solidFill>
            </a:endParaRPr>
          </a:p>
        </p:txBody>
      </p:sp>
      <p:sp>
        <p:nvSpPr>
          <p:cNvPr id="5" name="cover-accent">
            <a:extLst>
              <a:ext uri="{FF2B5EF4-FFF2-40B4-BE49-F238E27FC236}">
                <a16:creationId xmlns:a16="http://schemas.microsoft.com/office/drawing/2014/main" id="{0AE19207-B9F9-4B36-B9A1-C83EF5F2339F}"/>
              </a:ext>
            </a:extLst>
          </p:cNvPr>
          <p:cNvSpPr>
            <a:spLocks noGrp="1"/>
          </p:cNvSpPr>
          <p:nvPr/>
        </p:nvSpPr>
        <p:spPr>
          <a:xfrm>
            <a:off x="723900" y="3905250"/>
            <a:ext cx="1257300" cy="47625"/>
          </a:xfrm>
          <a:prstGeom prst="rect">
            <a:avLst/>
          </a:prstGeom>
          <a:solidFill>
            <a:srgbClr val="815200"/>
          </a:solidFill>
          <a:ln w="0">
            <a:noFill/>
            <a:prstDash val="solid"/>
          </a:ln>
        </p:spPr>
        <p:txBody>
          <a:bodyPr/>
          <a:lstStyle/>
          <a:p>
            <a:endParaRPr lang="en-US"/>
          </a:p>
        </p:txBody>
      </p:sp>
      <p:sp>
        <p:nvSpPr>
          <p:cNvPr id="6" name="presenter-date">
            <a:extLst>
              <a:ext uri="{FF2B5EF4-FFF2-40B4-BE49-F238E27FC236}">
                <a16:creationId xmlns:a16="http://schemas.microsoft.com/office/drawing/2014/main" id="{235C6F28-3A1D-499F-BFFA-1424B6F44B7E}"/>
              </a:ext>
            </a:extLst>
          </p:cNvPr>
          <p:cNvSpPr>
            <a:spLocks noGrp="1"/>
          </p:cNvSpPr>
          <p:nvPr/>
        </p:nvSpPr>
        <p:spPr>
          <a:xfrm>
            <a:off x="723900" y="4248150"/>
            <a:ext cx="4953000" cy="304800"/>
          </a:xfrm>
          <a:prstGeom prst="rect">
            <a:avLst/>
          </a:prstGeom>
          <a:noFill/>
          <a:ln w="0">
            <a:noFill/>
            <a:prstDash val="solid"/>
          </a:ln>
        </p:spPr>
        <p:txBody>
          <a:bodyPr anchor="t"/>
          <a:lstStyle/>
          <a:p>
            <a:pPr algn="l">
              <a:defRPr sz="1350" b="0">
                <a:solidFill>
                  <a:srgbClr val="222C3C"/>
                </a:solidFill>
              </a:defRPr>
            </a:pPr>
            <a:r>
              <a:rPr lang="en-US" sz="1350" b="0" dirty="0">
                <a:solidFill>
                  <a:srgbClr val="222C3C"/>
                </a:solidFill>
              </a:rPr>
              <a:t>Eric Kvam</a:t>
            </a:r>
          </a:p>
          <a:p>
            <a:pPr algn="l">
              <a:defRPr sz="1350" b="0">
                <a:solidFill>
                  <a:srgbClr val="222C3C"/>
                </a:solidFill>
              </a:defRPr>
            </a:pPr>
            <a:r>
              <a:rPr lang="en-US" sz="1350" dirty="0">
                <a:solidFill>
                  <a:srgbClr val="222C3C"/>
                </a:solidFill>
              </a:rPr>
              <a:t>Selling 2 Steps Ahead LLC.</a:t>
            </a:r>
            <a:endParaRPr sz="1350" b="0" dirty="0">
              <a:solidFill>
                <a:srgbClr val="222C3C"/>
              </a:solidFill>
            </a:endParaRPr>
          </a:p>
        </p:txBody>
      </p:sp>
      <p:sp>
        <p:nvSpPr>
          <p:cNvPr id="9" name="cover-white-line">
            <a:extLst>
              <a:ext uri="{FF2B5EF4-FFF2-40B4-BE49-F238E27FC236}">
                <a16:creationId xmlns:a16="http://schemas.microsoft.com/office/drawing/2014/main" id="{020EAACE-7398-445B-81C8-B815E12F5AAC}"/>
              </a:ext>
            </a:extLst>
          </p:cNvPr>
          <p:cNvSpPr>
            <a:spLocks noGrp="1"/>
          </p:cNvSpPr>
          <p:nvPr/>
        </p:nvSpPr>
        <p:spPr>
          <a:xfrm>
            <a:off x="8810625" y="3524250"/>
            <a:ext cx="2733675" cy="47625"/>
          </a:xfrm>
          <a:prstGeom prst="rect">
            <a:avLst/>
          </a:prstGeom>
          <a:solidFill>
            <a:srgbClr val="FFFFFF"/>
          </a:solidFill>
          <a:ln w="0">
            <a:noFill/>
            <a:prstDash val="solid"/>
          </a:ln>
        </p:spPr>
        <p:txBody>
          <a:bodyPr/>
          <a:lstStyle/>
          <a:p>
            <a:endParaRPr lang="en-US"/>
          </a:p>
        </p:txBody>
      </p:sp>
      <p:pic>
        <p:nvPicPr>
          <p:cNvPr id="2" name="Picture 1">
            <a:extLst>
              <a:ext uri="{FF2B5EF4-FFF2-40B4-BE49-F238E27FC236}">
                <a16:creationId xmlns:a16="http://schemas.microsoft.com/office/drawing/2014/main" id="{C46D7223-85FB-5EB9-8926-E7455C6DFA73}"/>
              </a:ext>
            </a:extLst>
          </p:cNvPr>
          <p:cNvPicPr>
            <a:picLocks noChangeAspect="1"/>
          </p:cNvPicPr>
          <p:nvPr/>
        </p:nvPicPr>
        <p:blipFill>
          <a:blip r:embed="rId3"/>
          <a:stretch/>
        </p:blipFill>
        <p:spPr>
          <a:xfrm>
            <a:off x="685800" y="132718"/>
            <a:ext cx="1809750" cy="732007"/>
          </a:xfrm>
          <a:prstGeom prst="rect">
            <a:avLst/>
          </a:prstGeom>
        </p:spPr>
      </p:pic>
    </p:spTree>
    <p:extLst>
      <p:ext uri="{BB962C8B-B14F-4D97-AF65-F5344CB8AC3E}">
        <p14:creationId xmlns:p14="http://schemas.microsoft.com/office/powerpoint/2010/main" val="766054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itle-rule">
            <a:extLst>
              <a:ext uri="{FF2B5EF4-FFF2-40B4-BE49-F238E27FC236}">
                <a16:creationId xmlns:a16="http://schemas.microsoft.com/office/drawing/2014/main" id="{BFF70832-4152-4198-9EDE-6BD76E77EBA4}"/>
              </a:ext>
            </a:extLst>
          </p:cNvPr>
          <p:cNvSpPr>
            <a:spLocks noGrp="1"/>
          </p:cNvSpPr>
          <p:nvPr/>
        </p:nvSpPr>
        <p:spPr>
          <a:xfrm flipV="1">
            <a:off x="685800" y="842091"/>
            <a:ext cx="10820400" cy="45719"/>
          </a:xfrm>
          <a:prstGeom prst="rect">
            <a:avLst/>
          </a:prstGeom>
          <a:solidFill>
            <a:srgbClr val="815200"/>
          </a:solidFill>
          <a:ln w="0">
            <a:noFill/>
            <a:prstDash val="solid"/>
          </a:ln>
        </p:spPr>
        <p:txBody>
          <a:bodyPr/>
          <a:lstStyle/>
          <a:p>
            <a:pPr algn="ctr"/>
            <a:endParaRPr lang="en-US" dirty="0"/>
          </a:p>
        </p:txBody>
      </p:sp>
      <p:sp>
        <p:nvSpPr>
          <p:cNvPr id="14" name="footer-rule-3">
            <a:extLst>
              <a:ext uri="{FF2B5EF4-FFF2-40B4-BE49-F238E27FC236}">
                <a16:creationId xmlns:a16="http://schemas.microsoft.com/office/drawing/2014/main" id="{0BFC790B-9161-40A7-B22C-0C3CC054A5B9}"/>
              </a:ext>
            </a:extLst>
          </p:cNvPr>
          <p:cNvSpPr>
            <a:spLocks noGrp="1"/>
          </p:cNvSpPr>
          <p:nvPr/>
        </p:nvSpPr>
        <p:spPr>
          <a:xfrm>
            <a:off x="685800" y="6419850"/>
            <a:ext cx="10820400" cy="19050"/>
          </a:xfrm>
          <a:prstGeom prst="rect">
            <a:avLst/>
          </a:prstGeom>
          <a:solidFill>
            <a:srgbClr val="D3DAE4"/>
          </a:solidFill>
          <a:ln w="0">
            <a:noFill/>
            <a:prstDash val="solid"/>
          </a:ln>
        </p:spPr>
        <p:txBody>
          <a:bodyPr/>
          <a:lstStyle/>
          <a:p>
            <a:endParaRPr lang="en-US"/>
          </a:p>
        </p:txBody>
      </p:sp>
      <p:sp>
        <p:nvSpPr>
          <p:cNvPr id="15" name="SELLING 2 STEPS AHEAD">
            <a:extLst>
              <a:ext uri="{FF2B5EF4-FFF2-40B4-BE49-F238E27FC236}">
                <a16:creationId xmlns:a16="http://schemas.microsoft.com/office/drawing/2014/main" id="{E97B5FE6-5DE6-4E70-95F4-4A1587270AB0}"/>
              </a:ext>
            </a:extLst>
          </p:cNvPr>
          <p:cNvSpPr>
            <a:spLocks noGrp="1"/>
          </p:cNvSpPr>
          <p:nvPr/>
        </p:nvSpPr>
        <p:spPr>
          <a:xfrm>
            <a:off x="685800" y="6515100"/>
            <a:ext cx="3429000" cy="190500"/>
          </a:xfrm>
          <a:prstGeom prst="rect">
            <a:avLst/>
          </a:prstGeom>
          <a:noFill/>
          <a:ln w="0">
            <a:noFill/>
            <a:prstDash val="solid"/>
          </a:ln>
        </p:spPr>
        <p:txBody>
          <a:bodyPr anchor="t"/>
          <a:lstStyle/>
          <a:p>
            <a:pPr algn="l">
              <a:defRPr sz="825" b="1">
                <a:solidFill>
                  <a:srgbClr val="222C3C"/>
                </a:solidFill>
              </a:defRPr>
            </a:pPr>
            <a:r>
              <a:rPr sz="825" b="1" dirty="0">
                <a:solidFill>
                  <a:srgbClr val="222C3C"/>
                </a:solidFill>
              </a:rPr>
              <a:t>SELLING 2 STEPS AHEAD</a:t>
            </a:r>
            <a:r>
              <a:rPr lang="en-US" sz="825" b="1" dirty="0">
                <a:solidFill>
                  <a:srgbClr val="222C3C"/>
                </a:solidFill>
              </a:rPr>
              <a:t> LLC.</a:t>
            </a:r>
            <a:endParaRPr sz="825" b="1" dirty="0">
              <a:solidFill>
                <a:srgbClr val="222C3C"/>
              </a:solidFill>
            </a:endParaRPr>
          </a:p>
        </p:txBody>
      </p:sp>
      <p:pic>
        <p:nvPicPr>
          <p:cNvPr id="19" name="Picture 18">
            <a:extLst>
              <a:ext uri="{FF2B5EF4-FFF2-40B4-BE49-F238E27FC236}">
                <a16:creationId xmlns:a16="http://schemas.microsoft.com/office/drawing/2014/main" id="{58BC9B24-5FD3-BBC9-1B75-0C48DD7AD293}"/>
              </a:ext>
            </a:extLst>
          </p:cNvPr>
          <p:cNvPicPr>
            <a:picLocks noChangeAspect="1"/>
          </p:cNvPicPr>
          <p:nvPr/>
        </p:nvPicPr>
        <p:blipFill>
          <a:blip r:embed="rId3"/>
          <a:stretch/>
        </p:blipFill>
        <p:spPr>
          <a:xfrm>
            <a:off x="9930808" y="90187"/>
            <a:ext cx="1538659" cy="622356"/>
          </a:xfrm>
          <a:prstGeom prst="rect">
            <a:avLst/>
          </a:prstGeom>
        </p:spPr>
      </p:pic>
      <p:sp>
        <p:nvSpPr>
          <p:cNvPr id="17" name="Title 1">
            <a:extLst>
              <a:ext uri="{FF2B5EF4-FFF2-40B4-BE49-F238E27FC236}">
                <a16:creationId xmlns:a16="http://schemas.microsoft.com/office/drawing/2014/main" id="{DCCA3DCB-8B55-3B29-BDC8-D348775FCEAA}"/>
              </a:ext>
            </a:extLst>
          </p:cNvPr>
          <p:cNvSpPr txBox="1">
            <a:spLocks/>
          </p:cNvSpPr>
          <p:nvPr/>
        </p:nvSpPr>
        <p:spPr>
          <a:xfrm>
            <a:off x="496630" y="161443"/>
            <a:ext cx="11198483" cy="553998"/>
          </a:xfrm>
          <a:prstGeom prst="rect">
            <a:avLst/>
          </a:prstGeom>
        </p:spPr>
        <p:txBody>
          <a:bodyPr/>
          <a:lstStyle>
            <a:lvl1pPr algn="l" eaLnBrk="1" hangingPunct="1">
              <a:lnSpc>
                <a:spcPct val="90000"/>
              </a:lnSpc>
              <a:spcBef>
                <a:spcPts val="0"/>
              </a:spcBef>
              <a:buNone/>
              <a:defRPr sz="4400">
                <a:solidFill>
                  <a:schemeClr val="tx1"/>
                </a:solidFill>
                <a:latin typeface="+mj-lt"/>
                <a:ea typeface="+mj-lt"/>
                <a:cs typeface="+mj-lt"/>
              </a:defRPr>
            </a:lvl1pPr>
          </a:lstStyle>
          <a:p>
            <a:r>
              <a:rPr lang="en-US" sz="3600" kern="0" dirty="0">
                <a:latin typeface="Cambria" panose="02040503050406030204" pitchFamily="18" charset="0"/>
                <a:cs typeface="Segoe UI" panose="020B0502040204020203" pitchFamily="34" charset="0"/>
              </a:rPr>
              <a:t>Controlling the Process</a:t>
            </a:r>
          </a:p>
          <a:p>
            <a:endParaRPr lang="en-US" sz="3600" kern="0" dirty="0">
              <a:latin typeface="Segoe UI" panose="020B0502040204020203" pitchFamily="34" charset="0"/>
              <a:cs typeface="Segoe UI" panose="020B0502040204020203" pitchFamily="34" charset="0"/>
            </a:endParaRPr>
          </a:p>
        </p:txBody>
      </p:sp>
      <p:sp>
        <p:nvSpPr>
          <p:cNvPr id="5" name="Text 3">
            <a:extLst>
              <a:ext uri="{FF2B5EF4-FFF2-40B4-BE49-F238E27FC236}">
                <a16:creationId xmlns:a16="http://schemas.microsoft.com/office/drawing/2014/main" id="{6EBB7FC7-9A24-B672-DE23-C01F746C2B4D}"/>
              </a:ext>
            </a:extLst>
          </p:cNvPr>
          <p:cNvSpPr/>
          <p:nvPr/>
        </p:nvSpPr>
        <p:spPr>
          <a:xfrm>
            <a:off x="609600" y="1232795"/>
            <a:ext cx="11094720" cy="792480"/>
          </a:xfrm>
          <a:prstGeom prst="rect">
            <a:avLst/>
          </a:prstGeom>
          <a:noFill/>
          <a:ln/>
        </p:spPr>
        <p:txBody>
          <a:bodyPr wrap="square" rtlCol="0" anchor="t"/>
          <a:lstStyle/>
          <a:p>
            <a:pPr marL="380990" indent="-380990" fontAlgn="base">
              <a:buFont typeface="Arial" panose="020B0604020202020204" pitchFamily="34" charset="0"/>
              <a:buChar char="•"/>
            </a:pPr>
            <a:r>
              <a:rPr lang="en-US" sz="3733" dirty="0">
                <a:latin typeface="Cambria" panose="02040503050406030204" pitchFamily="18" charset="0"/>
              </a:rPr>
              <a:t>Controlling the Agenda</a:t>
            </a:r>
          </a:p>
          <a:p>
            <a:pPr marL="380990" indent="-380990" fontAlgn="base">
              <a:buFont typeface="Arial" panose="020B0604020202020204" pitchFamily="34" charset="0"/>
              <a:buChar char="•"/>
            </a:pPr>
            <a:r>
              <a:rPr lang="en-US" sz="3733" dirty="0">
                <a:latin typeface="Cambria" panose="02040503050406030204" pitchFamily="18" charset="0"/>
              </a:rPr>
              <a:t>Controlling the Process</a:t>
            </a:r>
          </a:p>
          <a:p>
            <a:pPr marL="380990" indent="-380990" fontAlgn="base">
              <a:buFont typeface="Arial" panose="020B0604020202020204" pitchFamily="34" charset="0"/>
              <a:buChar char="•"/>
            </a:pPr>
            <a:r>
              <a:rPr lang="en-US" sz="3733" dirty="0">
                <a:latin typeface="Cambria" panose="02040503050406030204" pitchFamily="18" charset="0"/>
              </a:rPr>
              <a:t>Project Checklist Review</a:t>
            </a:r>
          </a:p>
          <a:p>
            <a:pPr marL="380990" indent="-380990" fontAlgn="base">
              <a:buFont typeface="Arial" panose="020B0604020202020204" pitchFamily="34" charset="0"/>
              <a:buChar char="•"/>
            </a:pPr>
            <a:r>
              <a:rPr lang="en-US" sz="3733" dirty="0">
                <a:latin typeface="Cambria" panose="02040503050406030204" pitchFamily="18" charset="0"/>
              </a:rPr>
              <a:t>Role Play an Intro Call</a:t>
            </a:r>
          </a:p>
          <a:p>
            <a:pPr fontAlgn="base"/>
            <a:endParaRPr lang="en-US" sz="2400" dirty="0"/>
          </a:p>
        </p:txBody>
      </p:sp>
    </p:spTree>
    <p:extLst>
      <p:ext uri="{BB962C8B-B14F-4D97-AF65-F5344CB8AC3E}">
        <p14:creationId xmlns:p14="http://schemas.microsoft.com/office/powerpoint/2010/main" val="676828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8722F-B011-1CD2-4D94-2081AA8C652E}"/>
            </a:ext>
          </a:extLst>
        </p:cNvPr>
        <p:cNvGrpSpPr/>
        <p:nvPr/>
      </p:nvGrpSpPr>
      <p:grpSpPr>
        <a:xfrm>
          <a:off x="0" y="0"/>
          <a:ext cx="0" cy="0"/>
          <a:chOff x="0" y="0"/>
          <a:chExt cx="0" cy="0"/>
        </a:xfrm>
      </p:grpSpPr>
      <p:sp>
        <p:nvSpPr>
          <p:cNvPr id="3" name="title-rule">
            <a:extLst>
              <a:ext uri="{FF2B5EF4-FFF2-40B4-BE49-F238E27FC236}">
                <a16:creationId xmlns:a16="http://schemas.microsoft.com/office/drawing/2014/main" id="{0E579BF4-5258-D2BC-9634-035C6C970390}"/>
              </a:ext>
            </a:extLst>
          </p:cNvPr>
          <p:cNvSpPr>
            <a:spLocks noGrp="1"/>
          </p:cNvSpPr>
          <p:nvPr/>
        </p:nvSpPr>
        <p:spPr>
          <a:xfrm flipV="1">
            <a:off x="685800" y="842091"/>
            <a:ext cx="10820400" cy="45719"/>
          </a:xfrm>
          <a:prstGeom prst="rect">
            <a:avLst/>
          </a:prstGeom>
          <a:solidFill>
            <a:srgbClr val="815200"/>
          </a:solidFill>
          <a:ln w="0">
            <a:noFill/>
            <a:prstDash val="solid"/>
          </a:ln>
        </p:spPr>
        <p:txBody>
          <a:bodyPr/>
          <a:lstStyle/>
          <a:p>
            <a:pPr algn="ctr"/>
            <a:endParaRPr lang="en-US" dirty="0"/>
          </a:p>
        </p:txBody>
      </p:sp>
      <p:sp>
        <p:nvSpPr>
          <p:cNvPr id="14" name="footer-rule-3">
            <a:extLst>
              <a:ext uri="{FF2B5EF4-FFF2-40B4-BE49-F238E27FC236}">
                <a16:creationId xmlns:a16="http://schemas.microsoft.com/office/drawing/2014/main" id="{402E46F4-8BFA-5046-4B30-660B4F4988A5}"/>
              </a:ext>
            </a:extLst>
          </p:cNvPr>
          <p:cNvSpPr>
            <a:spLocks noGrp="1"/>
          </p:cNvSpPr>
          <p:nvPr/>
        </p:nvSpPr>
        <p:spPr>
          <a:xfrm>
            <a:off x="685800" y="6419850"/>
            <a:ext cx="10820400" cy="19050"/>
          </a:xfrm>
          <a:prstGeom prst="rect">
            <a:avLst/>
          </a:prstGeom>
          <a:solidFill>
            <a:srgbClr val="D3DAE4"/>
          </a:solidFill>
          <a:ln w="0">
            <a:noFill/>
            <a:prstDash val="solid"/>
          </a:ln>
        </p:spPr>
        <p:txBody>
          <a:bodyPr/>
          <a:lstStyle/>
          <a:p>
            <a:endParaRPr lang="en-US"/>
          </a:p>
        </p:txBody>
      </p:sp>
      <p:sp>
        <p:nvSpPr>
          <p:cNvPr id="15" name="SELLING 2 STEPS AHEAD">
            <a:extLst>
              <a:ext uri="{FF2B5EF4-FFF2-40B4-BE49-F238E27FC236}">
                <a16:creationId xmlns:a16="http://schemas.microsoft.com/office/drawing/2014/main" id="{645C1C5A-14E8-3EDA-57E7-13787A73CB47}"/>
              </a:ext>
            </a:extLst>
          </p:cNvPr>
          <p:cNvSpPr>
            <a:spLocks noGrp="1"/>
          </p:cNvSpPr>
          <p:nvPr/>
        </p:nvSpPr>
        <p:spPr>
          <a:xfrm>
            <a:off x="685800" y="6515100"/>
            <a:ext cx="3429000" cy="190500"/>
          </a:xfrm>
          <a:prstGeom prst="rect">
            <a:avLst/>
          </a:prstGeom>
          <a:noFill/>
          <a:ln w="0">
            <a:noFill/>
            <a:prstDash val="solid"/>
          </a:ln>
        </p:spPr>
        <p:txBody>
          <a:bodyPr anchor="t"/>
          <a:lstStyle/>
          <a:p>
            <a:pPr algn="l">
              <a:defRPr sz="825" b="1">
                <a:solidFill>
                  <a:srgbClr val="222C3C"/>
                </a:solidFill>
              </a:defRPr>
            </a:pPr>
            <a:r>
              <a:rPr sz="825" b="1" dirty="0">
                <a:solidFill>
                  <a:srgbClr val="222C3C"/>
                </a:solidFill>
              </a:rPr>
              <a:t>SELLING 2 STEPS AHEAD</a:t>
            </a:r>
            <a:r>
              <a:rPr lang="en-US" sz="825" b="1" dirty="0">
                <a:solidFill>
                  <a:srgbClr val="222C3C"/>
                </a:solidFill>
              </a:rPr>
              <a:t> LLC.</a:t>
            </a:r>
            <a:endParaRPr sz="825" b="1" dirty="0">
              <a:solidFill>
                <a:srgbClr val="222C3C"/>
              </a:solidFill>
            </a:endParaRPr>
          </a:p>
        </p:txBody>
      </p:sp>
      <p:pic>
        <p:nvPicPr>
          <p:cNvPr id="19" name="Picture 18">
            <a:extLst>
              <a:ext uri="{FF2B5EF4-FFF2-40B4-BE49-F238E27FC236}">
                <a16:creationId xmlns:a16="http://schemas.microsoft.com/office/drawing/2014/main" id="{4A772FB6-3338-5BC6-6205-1E1908121115}"/>
              </a:ext>
            </a:extLst>
          </p:cNvPr>
          <p:cNvPicPr>
            <a:picLocks noChangeAspect="1"/>
          </p:cNvPicPr>
          <p:nvPr/>
        </p:nvPicPr>
        <p:blipFill>
          <a:blip r:embed="rId3"/>
          <a:stretch/>
        </p:blipFill>
        <p:spPr>
          <a:xfrm>
            <a:off x="9930808" y="90187"/>
            <a:ext cx="1538659" cy="622356"/>
          </a:xfrm>
          <a:prstGeom prst="rect">
            <a:avLst/>
          </a:prstGeom>
        </p:spPr>
      </p:pic>
      <p:sp>
        <p:nvSpPr>
          <p:cNvPr id="2" name="Text 2">
            <a:extLst>
              <a:ext uri="{FF2B5EF4-FFF2-40B4-BE49-F238E27FC236}">
                <a16:creationId xmlns:a16="http://schemas.microsoft.com/office/drawing/2014/main" id="{A8C7EE19-004E-3CF0-87AD-52FA65D31934}"/>
              </a:ext>
            </a:extLst>
          </p:cNvPr>
          <p:cNvSpPr/>
          <p:nvPr/>
        </p:nvSpPr>
        <p:spPr>
          <a:xfrm>
            <a:off x="609600" y="140628"/>
            <a:ext cx="10972800" cy="755904"/>
          </a:xfrm>
          <a:prstGeom prst="rect">
            <a:avLst/>
          </a:prstGeom>
          <a:noFill/>
          <a:ln/>
        </p:spPr>
        <p:txBody>
          <a:bodyPr wrap="square" rtlCol="0" anchor="ctr"/>
          <a:lstStyle/>
          <a:p>
            <a:r>
              <a:rPr lang="en-US" sz="3733" b="1" dirty="0">
                <a:solidFill>
                  <a:srgbClr val="1F3864"/>
                </a:solidFill>
                <a:latin typeface="Cambria" pitchFamily="34" charset="0"/>
                <a:ea typeface="Cambria" pitchFamily="34" charset="-122"/>
                <a:cs typeface="Cambria" pitchFamily="34" charset="-120"/>
              </a:rPr>
              <a:t>Controlling the Agenda</a:t>
            </a:r>
            <a:endParaRPr lang="en-US" sz="3733" dirty="0"/>
          </a:p>
        </p:txBody>
      </p:sp>
      <p:sp>
        <p:nvSpPr>
          <p:cNvPr id="4" name="Text 3">
            <a:extLst>
              <a:ext uri="{FF2B5EF4-FFF2-40B4-BE49-F238E27FC236}">
                <a16:creationId xmlns:a16="http://schemas.microsoft.com/office/drawing/2014/main" id="{7DCC7325-DFA3-259E-F359-D5F85DB7EAAB}"/>
              </a:ext>
            </a:extLst>
          </p:cNvPr>
          <p:cNvSpPr/>
          <p:nvPr/>
        </p:nvSpPr>
        <p:spPr>
          <a:xfrm>
            <a:off x="609600" y="995272"/>
            <a:ext cx="11094720" cy="792480"/>
          </a:xfrm>
          <a:prstGeom prst="rect">
            <a:avLst/>
          </a:prstGeom>
          <a:noFill/>
          <a:ln/>
        </p:spPr>
        <p:txBody>
          <a:bodyPr wrap="square" rtlCol="0" anchor="t"/>
          <a:lstStyle/>
          <a:p>
            <a:pPr fontAlgn="base"/>
            <a:r>
              <a:rPr lang="en-US" sz="2000" dirty="0">
                <a:latin typeface="Cambria" panose="02040503050406030204" pitchFamily="18" charset="0"/>
              </a:rPr>
              <a:t>I am suggesting that every meeting have an agenda with what you want to accomplish. </a:t>
            </a:r>
            <a:endParaRPr lang="en-US" sz="2000" b="1" dirty="0">
              <a:latin typeface="Cambria" panose="02040503050406030204" pitchFamily="18" charset="0"/>
            </a:endParaRPr>
          </a:p>
          <a:p>
            <a:pPr fontAlgn="base"/>
            <a:endParaRPr lang="en-US" sz="2000" b="1" dirty="0">
              <a:latin typeface="Cambria" panose="02040503050406030204" pitchFamily="18" charset="0"/>
            </a:endParaRPr>
          </a:p>
          <a:p>
            <a:pPr fontAlgn="base"/>
            <a:r>
              <a:rPr lang="en-US" sz="2000" b="1" dirty="0">
                <a:latin typeface="Cambria" panose="02040503050406030204" pitchFamily="18" charset="0"/>
              </a:rPr>
              <a:t>Example Agenda</a:t>
            </a:r>
            <a:r>
              <a:rPr lang="en-US" sz="2000" dirty="0">
                <a:latin typeface="Cambria" panose="02040503050406030204" pitchFamily="18" charset="0"/>
              </a:rPr>
              <a:t> </a:t>
            </a:r>
          </a:p>
          <a:p>
            <a:pPr marL="380990" indent="-380990" fontAlgn="base">
              <a:buFont typeface="Arial" panose="020B0604020202020204" pitchFamily="34" charset="0"/>
              <a:buChar char="•"/>
            </a:pPr>
            <a:r>
              <a:rPr lang="en-US" sz="2000" dirty="0">
                <a:latin typeface="Cambria" panose="02040503050406030204" pitchFamily="18" charset="0"/>
              </a:rPr>
              <a:t>Discuss Business Case Process</a:t>
            </a:r>
          </a:p>
          <a:p>
            <a:pPr marL="380990" indent="-380990" fontAlgn="base">
              <a:buFont typeface="Arial" panose="020B0604020202020204" pitchFamily="34" charset="0"/>
              <a:buChar char="•"/>
            </a:pPr>
            <a:r>
              <a:rPr lang="en-US" sz="2000" dirty="0">
                <a:latin typeface="Cambria" panose="02040503050406030204" pitchFamily="18" charset="0"/>
              </a:rPr>
              <a:t>Review Project Checklist </a:t>
            </a:r>
          </a:p>
          <a:p>
            <a:pPr marL="380990" indent="-380990" fontAlgn="base">
              <a:buFont typeface="Arial" panose="020B0604020202020204" pitchFamily="34" charset="0"/>
              <a:buChar char="•"/>
            </a:pPr>
            <a:r>
              <a:rPr lang="en-US" sz="2000" dirty="0">
                <a:latin typeface="Cambria" panose="02040503050406030204" pitchFamily="18" charset="0"/>
              </a:rPr>
              <a:t>Establish Next Steps </a:t>
            </a:r>
          </a:p>
          <a:p>
            <a:pPr marL="380990" indent="-380990" fontAlgn="base">
              <a:buFont typeface="Arial" panose="020B0604020202020204" pitchFamily="34" charset="0"/>
              <a:buChar char="•"/>
            </a:pPr>
            <a:endParaRPr lang="en-US" sz="2000" dirty="0">
              <a:latin typeface="Cambria" panose="02040503050406030204" pitchFamily="18" charset="0"/>
            </a:endParaRPr>
          </a:p>
          <a:p>
            <a:pPr lvl="0" fontAlgn="base"/>
            <a:r>
              <a:rPr lang="en-US" sz="2000" b="1" dirty="0">
                <a:latin typeface="Cambria" panose="02040503050406030204" pitchFamily="18" charset="0"/>
              </a:rPr>
              <a:t>At the beginning of each meeting, I suggest you:</a:t>
            </a:r>
          </a:p>
          <a:p>
            <a:pPr marL="380990" indent="-380990" fontAlgn="base">
              <a:buFont typeface="Arial" panose="020B0604020202020204" pitchFamily="34" charset="0"/>
              <a:buChar char="•"/>
            </a:pPr>
            <a:r>
              <a:rPr lang="en-US" sz="2000" dirty="0">
                <a:latin typeface="Cambria" panose="02040503050406030204" pitchFamily="18" charset="0"/>
              </a:rPr>
              <a:t>Confirm the allocated time</a:t>
            </a:r>
          </a:p>
          <a:p>
            <a:pPr marL="380990" indent="-380990" fontAlgn="base">
              <a:buFont typeface="Arial" panose="020B0604020202020204" pitchFamily="34" charset="0"/>
              <a:buChar char="•"/>
            </a:pPr>
            <a:r>
              <a:rPr lang="en-US" sz="2000" dirty="0">
                <a:latin typeface="Cambria" panose="02040503050406030204" pitchFamily="18" charset="0"/>
              </a:rPr>
              <a:t>Review the agenda</a:t>
            </a:r>
          </a:p>
          <a:p>
            <a:pPr marL="380990" indent="-380990" fontAlgn="base">
              <a:buFont typeface="Arial" panose="020B0604020202020204" pitchFamily="34" charset="0"/>
              <a:buChar char="•"/>
            </a:pPr>
            <a:r>
              <a:rPr lang="en-US" sz="2000" dirty="0">
                <a:latin typeface="Cambria" panose="02040503050406030204" pitchFamily="18" charset="0"/>
              </a:rPr>
              <a:t>Ask for input on additional topics</a:t>
            </a:r>
          </a:p>
          <a:p>
            <a:pPr marL="380990" indent="-380990" fontAlgn="base">
              <a:buFont typeface="Arial" panose="020B0604020202020204" pitchFamily="34" charset="0"/>
              <a:buChar char="•"/>
            </a:pPr>
            <a:r>
              <a:rPr lang="en-US" sz="2000" dirty="0">
                <a:latin typeface="Cambria" panose="02040503050406030204" pitchFamily="18" charset="0"/>
              </a:rPr>
              <a:t>Outline likely next steps at the end of the meeting</a:t>
            </a:r>
          </a:p>
          <a:p>
            <a:pPr marL="380990" indent="-380990" fontAlgn="base">
              <a:buFont typeface="Arial" panose="020B0604020202020204" pitchFamily="34" charset="0"/>
              <a:buChar char="•"/>
            </a:pPr>
            <a:r>
              <a:rPr lang="en-US" sz="2000" dirty="0">
                <a:latin typeface="Cambria" panose="02040503050406030204" pitchFamily="18" charset="0"/>
              </a:rPr>
              <a:t>Confirm if anything has changed</a:t>
            </a:r>
          </a:p>
          <a:p>
            <a:pPr marL="380990" indent="-380990" fontAlgn="base">
              <a:buFont typeface="Arial" panose="020B0604020202020204" pitchFamily="34" charset="0"/>
              <a:buChar char="•"/>
            </a:pPr>
            <a:endParaRPr lang="en-US" sz="2000" dirty="0">
              <a:latin typeface="Cambria" panose="02040503050406030204" pitchFamily="18" charset="0"/>
            </a:endParaRPr>
          </a:p>
          <a:p>
            <a:pPr lvl="0" fontAlgn="base"/>
            <a:r>
              <a:rPr lang="en-US" sz="2000" b="1" dirty="0">
                <a:latin typeface="Cambria" panose="02040503050406030204" pitchFamily="18" charset="0"/>
              </a:rPr>
              <a:t>At the end of each meeting, I suggest you: </a:t>
            </a:r>
          </a:p>
          <a:p>
            <a:pPr marL="380990" indent="-380990" fontAlgn="base">
              <a:buFont typeface="Arial" panose="020B0604020202020204" pitchFamily="34" charset="0"/>
              <a:buChar char="•"/>
            </a:pPr>
            <a:r>
              <a:rPr lang="en-US" sz="2000" dirty="0">
                <a:latin typeface="Cambria" panose="02040503050406030204" pitchFamily="18" charset="0"/>
              </a:rPr>
              <a:t>Schedule the next step.  Do not leave a meeting without having a committed next step on the calendar.</a:t>
            </a:r>
          </a:p>
          <a:p>
            <a:pPr fontAlgn="base"/>
            <a:endParaRPr lang="en-US" sz="2000" dirty="0"/>
          </a:p>
        </p:txBody>
      </p:sp>
    </p:spTree>
    <p:extLst>
      <p:ext uri="{BB962C8B-B14F-4D97-AF65-F5344CB8AC3E}">
        <p14:creationId xmlns:p14="http://schemas.microsoft.com/office/powerpoint/2010/main" val="2671151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ACA83-DE25-F66B-139F-00A640764946}"/>
            </a:ext>
          </a:extLst>
        </p:cNvPr>
        <p:cNvGrpSpPr/>
        <p:nvPr/>
      </p:nvGrpSpPr>
      <p:grpSpPr>
        <a:xfrm>
          <a:off x="0" y="0"/>
          <a:ext cx="0" cy="0"/>
          <a:chOff x="0" y="0"/>
          <a:chExt cx="0" cy="0"/>
        </a:xfrm>
      </p:grpSpPr>
      <p:sp>
        <p:nvSpPr>
          <p:cNvPr id="3" name="title-rule">
            <a:extLst>
              <a:ext uri="{FF2B5EF4-FFF2-40B4-BE49-F238E27FC236}">
                <a16:creationId xmlns:a16="http://schemas.microsoft.com/office/drawing/2014/main" id="{7E31AD1E-FB96-6BF2-7727-161503E37AD8}"/>
              </a:ext>
            </a:extLst>
          </p:cNvPr>
          <p:cNvSpPr>
            <a:spLocks noGrp="1"/>
          </p:cNvSpPr>
          <p:nvPr/>
        </p:nvSpPr>
        <p:spPr>
          <a:xfrm flipV="1">
            <a:off x="685800" y="842091"/>
            <a:ext cx="10820400" cy="45719"/>
          </a:xfrm>
          <a:prstGeom prst="rect">
            <a:avLst/>
          </a:prstGeom>
          <a:solidFill>
            <a:srgbClr val="815200"/>
          </a:solidFill>
          <a:ln w="0">
            <a:noFill/>
            <a:prstDash val="solid"/>
          </a:ln>
        </p:spPr>
        <p:txBody>
          <a:bodyPr/>
          <a:lstStyle/>
          <a:p>
            <a:pPr algn="ctr"/>
            <a:endParaRPr lang="en-US" dirty="0"/>
          </a:p>
        </p:txBody>
      </p:sp>
      <p:sp>
        <p:nvSpPr>
          <p:cNvPr id="14" name="footer-rule-3">
            <a:extLst>
              <a:ext uri="{FF2B5EF4-FFF2-40B4-BE49-F238E27FC236}">
                <a16:creationId xmlns:a16="http://schemas.microsoft.com/office/drawing/2014/main" id="{7E377696-AFF5-B49D-3792-C01106E89553}"/>
              </a:ext>
            </a:extLst>
          </p:cNvPr>
          <p:cNvSpPr>
            <a:spLocks noGrp="1"/>
          </p:cNvSpPr>
          <p:nvPr/>
        </p:nvSpPr>
        <p:spPr>
          <a:xfrm>
            <a:off x="685800" y="6419850"/>
            <a:ext cx="10820400" cy="19050"/>
          </a:xfrm>
          <a:prstGeom prst="rect">
            <a:avLst/>
          </a:prstGeom>
          <a:solidFill>
            <a:srgbClr val="D3DAE4"/>
          </a:solidFill>
          <a:ln w="0">
            <a:noFill/>
            <a:prstDash val="solid"/>
          </a:ln>
        </p:spPr>
        <p:txBody>
          <a:bodyPr/>
          <a:lstStyle/>
          <a:p>
            <a:endParaRPr lang="en-US"/>
          </a:p>
        </p:txBody>
      </p:sp>
      <p:sp>
        <p:nvSpPr>
          <p:cNvPr id="15" name="SELLING 2 STEPS AHEAD">
            <a:extLst>
              <a:ext uri="{FF2B5EF4-FFF2-40B4-BE49-F238E27FC236}">
                <a16:creationId xmlns:a16="http://schemas.microsoft.com/office/drawing/2014/main" id="{9B4E9E3D-4FD2-6590-0134-5F01E3A66359}"/>
              </a:ext>
            </a:extLst>
          </p:cNvPr>
          <p:cNvSpPr>
            <a:spLocks noGrp="1"/>
          </p:cNvSpPr>
          <p:nvPr/>
        </p:nvSpPr>
        <p:spPr>
          <a:xfrm>
            <a:off x="685800" y="6515100"/>
            <a:ext cx="3429000" cy="190500"/>
          </a:xfrm>
          <a:prstGeom prst="rect">
            <a:avLst/>
          </a:prstGeom>
          <a:noFill/>
          <a:ln w="0">
            <a:noFill/>
            <a:prstDash val="solid"/>
          </a:ln>
        </p:spPr>
        <p:txBody>
          <a:bodyPr anchor="t"/>
          <a:lstStyle/>
          <a:p>
            <a:pPr algn="l">
              <a:defRPr sz="825" b="1">
                <a:solidFill>
                  <a:srgbClr val="222C3C"/>
                </a:solidFill>
              </a:defRPr>
            </a:pPr>
            <a:r>
              <a:rPr sz="825" b="1" dirty="0">
                <a:solidFill>
                  <a:srgbClr val="222C3C"/>
                </a:solidFill>
              </a:rPr>
              <a:t>SELLING 2 STEPS AHEAD</a:t>
            </a:r>
            <a:r>
              <a:rPr lang="en-US" sz="825" b="1" dirty="0">
                <a:solidFill>
                  <a:srgbClr val="222C3C"/>
                </a:solidFill>
              </a:rPr>
              <a:t> LLC.</a:t>
            </a:r>
            <a:endParaRPr sz="825" b="1" dirty="0">
              <a:solidFill>
                <a:srgbClr val="222C3C"/>
              </a:solidFill>
            </a:endParaRPr>
          </a:p>
        </p:txBody>
      </p:sp>
      <p:pic>
        <p:nvPicPr>
          <p:cNvPr id="19" name="Picture 18">
            <a:extLst>
              <a:ext uri="{FF2B5EF4-FFF2-40B4-BE49-F238E27FC236}">
                <a16:creationId xmlns:a16="http://schemas.microsoft.com/office/drawing/2014/main" id="{7536246E-B495-F5A2-449C-FE6BC7912D5B}"/>
              </a:ext>
            </a:extLst>
          </p:cNvPr>
          <p:cNvPicPr>
            <a:picLocks noChangeAspect="1"/>
          </p:cNvPicPr>
          <p:nvPr/>
        </p:nvPicPr>
        <p:blipFill>
          <a:blip r:embed="rId3"/>
          <a:stretch/>
        </p:blipFill>
        <p:spPr>
          <a:xfrm>
            <a:off x="9930808" y="90187"/>
            <a:ext cx="1538659" cy="622356"/>
          </a:xfrm>
          <a:prstGeom prst="rect">
            <a:avLst/>
          </a:prstGeom>
        </p:spPr>
      </p:pic>
      <p:sp>
        <p:nvSpPr>
          <p:cNvPr id="2" name="Text 2">
            <a:extLst>
              <a:ext uri="{FF2B5EF4-FFF2-40B4-BE49-F238E27FC236}">
                <a16:creationId xmlns:a16="http://schemas.microsoft.com/office/drawing/2014/main" id="{D78308A8-0B62-1AF4-94BF-BBF44A9043F9}"/>
              </a:ext>
            </a:extLst>
          </p:cNvPr>
          <p:cNvSpPr/>
          <p:nvPr/>
        </p:nvSpPr>
        <p:spPr>
          <a:xfrm>
            <a:off x="609600" y="98099"/>
            <a:ext cx="10972800" cy="755904"/>
          </a:xfrm>
          <a:prstGeom prst="rect">
            <a:avLst/>
          </a:prstGeom>
          <a:noFill/>
          <a:ln/>
        </p:spPr>
        <p:txBody>
          <a:bodyPr wrap="square" rtlCol="0" anchor="ctr"/>
          <a:lstStyle/>
          <a:p>
            <a:r>
              <a:rPr lang="en-US" sz="3733" b="1" dirty="0">
                <a:solidFill>
                  <a:srgbClr val="1F3864"/>
                </a:solidFill>
                <a:latin typeface="Cambria" pitchFamily="34" charset="0"/>
                <a:ea typeface="Cambria" pitchFamily="34" charset="-122"/>
                <a:cs typeface="Cambria" pitchFamily="34" charset="-120"/>
              </a:rPr>
              <a:t>Controlling the Agenda</a:t>
            </a:r>
            <a:endParaRPr lang="en-US" sz="3733" dirty="0"/>
          </a:p>
        </p:txBody>
      </p:sp>
      <p:sp>
        <p:nvSpPr>
          <p:cNvPr id="4" name="Text 3">
            <a:extLst>
              <a:ext uri="{FF2B5EF4-FFF2-40B4-BE49-F238E27FC236}">
                <a16:creationId xmlns:a16="http://schemas.microsoft.com/office/drawing/2014/main" id="{F1735C3F-F967-886D-C4C6-A764988078A0}"/>
              </a:ext>
            </a:extLst>
          </p:cNvPr>
          <p:cNvSpPr/>
          <p:nvPr/>
        </p:nvSpPr>
        <p:spPr>
          <a:xfrm>
            <a:off x="609600" y="1032690"/>
            <a:ext cx="11094720" cy="792480"/>
          </a:xfrm>
          <a:prstGeom prst="rect">
            <a:avLst/>
          </a:prstGeom>
          <a:noFill/>
          <a:ln/>
        </p:spPr>
        <p:txBody>
          <a:bodyPr wrap="square" rtlCol="0" anchor="t"/>
          <a:lstStyle/>
          <a:p>
            <a:pPr fontAlgn="base"/>
            <a:r>
              <a:rPr lang="en-US" sz="2000" b="1" dirty="0">
                <a:latin typeface="Cambria" panose="02040503050406030204" pitchFamily="18" charset="0"/>
              </a:rPr>
              <a:t>Example Agenda</a:t>
            </a:r>
            <a:r>
              <a:rPr lang="en-US" sz="2000" dirty="0">
                <a:latin typeface="Cambria" panose="02040503050406030204" pitchFamily="18" charset="0"/>
              </a:rPr>
              <a:t> </a:t>
            </a:r>
          </a:p>
          <a:p>
            <a:pPr marL="380990" indent="-380990" fontAlgn="base">
              <a:buFont typeface="Arial" panose="020B0604020202020204" pitchFamily="34" charset="0"/>
              <a:buChar char="•"/>
            </a:pPr>
            <a:r>
              <a:rPr lang="en-US" sz="2000" dirty="0">
                <a:latin typeface="Cambria" panose="02040503050406030204" pitchFamily="18" charset="0"/>
              </a:rPr>
              <a:t>Discuss Business Case Process</a:t>
            </a:r>
          </a:p>
          <a:p>
            <a:pPr marL="380990" indent="-380990" fontAlgn="base">
              <a:buFont typeface="Arial" panose="020B0604020202020204" pitchFamily="34" charset="0"/>
              <a:buChar char="•"/>
            </a:pPr>
            <a:r>
              <a:rPr lang="en-US" sz="2000" dirty="0">
                <a:latin typeface="Cambria" panose="02040503050406030204" pitchFamily="18" charset="0"/>
              </a:rPr>
              <a:t>Review Project Checklist </a:t>
            </a:r>
          </a:p>
          <a:p>
            <a:pPr marL="380990" indent="-380990" fontAlgn="base">
              <a:buFont typeface="Arial" panose="020B0604020202020204" pitchFamily="34" charset="0"/>
              <a:buChar char="•"/>
            </a:pPr>
            <a:r>
              <a:rPr lang="en-US" sz="2000" dirty="0">
                <a:latin typeface="Cambria" panose="02040503050406030204" pitchFamily="18" charset="0"/>
              </a:rPr>
              <a:t>Establish Next Steps </a:t>
            </a:r>
          </a:p>
          <a:p>
            <a:pPr fontAlgn="base"/>
            <a:r>
              <a:rPr lang="en-US" sz="2000" dirty="0">
                <a:latin typeface="Cambria" panose="02040503050406030204" pitchFamily="18" charset="0"/>
              </a:rPr>
              <a:t> </a:t>
            </a:r>
          </a:p>
          <a:p>
            <a:pPr fontAlgn="base"/>
            <a:r>
              <a:rPr lang="en-US" sz="2000" b="1" dirty="0">
                <a:latin typeface="Cambria" panose="02040503050406030204" pitchFamily="18" charset="0"/>
              </a:rPr>
              <a:t>Example Talking Points</a:t>
            </a:r>
            <a:r>
              <a:rPr lang="en-US" sz="2000" dirty="0">
                <a:latin typeface="Cambria" panose="02040503050406030204" pitchFamily="18" charset="0"/>
              </a:rPr>
              <a:t> </a:t>
            </a:r>
          </a:p>
          <a:p>
            <a:pPr marL="380990" indent="-380990" fontAlgn="base">
              <a:buFont typeface="Arial" panose="020B0604020202020204" pitchFamily="34" charset="0"/>
              <a:buChar char="•"/>
            </a:pPr>
            <a:r>
              <a:rPr lang="en-US" sz="2000" dirty="0">
                <a:latin typeface="Cambria" panose="02040503050406030204" pitchFamily="18" charset="0"/>
              </a:rPr>
              <a:t>Thank you for taking the time to meet.   </a:t>
            </a:r>
          </a:p>
          <a:p>
            <a:pPr marL="380990" indent="-380990" fontAlgn="base">
              <a:buFont typeface="Arial" panose="020B0604020202020204" pitchFamily="34" charset="0"/>
              <a:buChar char="•"/>
            </a:pPr>
            <a:r>
              <a:rPr lang="en-US" sz="2000" dirty="0">
                <a:latin typeface="Cambria" panose="02040503050406030204" pitchFamily="18" charset="0"/>
              </a:rPr>
              <a:t>I booked 60 minutes for our call.  Does that still work for everyone? </a:t>
            </a:r>
          </a:p>
          <a:p>
            <a:pPr marL="380990" indent="-380990" fontAlgn="base">
              <a:buFont typeface="Arial" panose="020B0604020202020204" pitchFamily="34" charset="0"/>
              <a:buChar char="•"/>
            </a:pPr>
            <a:r>
              <a:rPr lang="en-US" sz="2000" dirty="0">
                <a:latin typeface="Cambria" panose="02040503050406030204" pitchFamily="18" charset="0"/>
              </a:rPr>
              <a:t>I have 3 topics on the agenda, but please let me know if there is anything you would like to add, and we will either cover it today or add it to the agenda for the next meeting. </a:t>
            </a:r>
          </a:p>
          <a:p>
            <a:pPr marL="380990" indent="-380990" fontAlgn="base">
              <a:buFont typeface="Arial" panose="020B0604020202020204" pitchFamily="34" charset="0"/>
              <a:buChar char="•"/>
            </a:pPr>
            <a:r>
              <a:rPr lang="en-US" sz="2000" dirty="0">
                <a:latin typeface="Cambria" panose="02040503050406030204" pitchFamily="18" charset="0"/>
              </a:rPr>
              <a:t>Finally, let’s use the last 15 minutes to review calendars &amp; establish next steps.  The next item on the checklist is to schedule interviews, but please let me know if we need to table these discussions. </a:t>
            </a:r>
          </a:p>
          <a:p>
            <a:pPr marL="380990" indent="-380990" fontAlgn="base">
              <a:buFont typeface="Arial" panose="020B0604020202020204" pitchFamily="34" charset="0"/>
              <a:buChar char="•"/>
            </a:pPr>
            <a:r>
              <a:rPr lang="en-US" sz="2000" dirty="0">
                <a:latin typeface="Cambria" panose="02040503050406030204" pitchFamily="18" charset="0"/>
              </a:rPr>
              <a:t>Before we jump into the agenda items, I wanted to ask if anything has changed.</a:t>
            </a:r>
          </a:p>
        </p:txBody>
      </p:sp>
    </p:spTree>
    <p:extLst>
      <p:ext uri="{BB962C8B-B14F-4D97-AF65-F5344CB8AC3E}">
        <p14:creationId xmlns:p14="http://schemas.microsoft.com/office/powerpoint/2010/main" val="2572694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C47BF-E503-FFEC-29C7-FD09622465B2}"/>
            </a:ext>
          </a:extLst>
        </p:cNvPr>
        <p:cNvGrpSpPr/>
        <p:nvPr/>
      </p:nvGrpSpPr>
      <p:grpSpPr>
        <a:xfrm>
          <a:off x="0" y="0"/>
          <a:ext cx="0" cy="0"/>
          <a:chOff x="0" y="0"/>
          <a:chExt cx="0" cy="0"/>
        </a:xfrm>
      </p:grpSpPr>
      <p:sp>
        <p:nvSpPr>
          <p:cNvPr id="3" name="title-rule">
            <a:extLst>
              <a:ext uri="{FF2B5EF4-FFF2-40B4-BE49-F238E27FC236}">
                <a16:creationId xmlns:a16="http://schemas.microsoft.com/office/drawing/2014/main" id="{A65E748B-E5BD-FE59-2019-86B1DEF3A002}"/>
              </a:ext>
            </a:extLst>
          </p:cNvPr>
          <p:cNvSpPr>
            <a:spLocks noGrp="1"/>
          </p:cNvSpPr>
          <p:nvPr/>
        </p:nvSpPr>
        <p:spPr>
          <a:xfrm flipV="1">
            <a:off x="685800" y="842091"/>
            <a:ext cx="10820400" cy="45719"/>
          </a:xfrm>
          <a:prstGeom prst="rect">
            <a:avLst/>
          </a:prstGeom>
          <a:solidFill>
            <a:srgbClr val="815200"/>
          </a:solidFill>
          <a:ln w="0">
            <a:noFill/>
            <a:prstDash val="solid"/>
          </a:ln>
        </p:spPr>
        <p:txBody>
          <a:bodyPr/>
          <a:lstStyle/>
          <a:p>
            <a:pPr algn="ctr"/>
            <a:endParaRPr lang="en-US" dirty="0"/>
          </a:p>
        </p:txBody>
      </p:sp>
      <p:sp>
        <p:nvSpPr>
          <p:cNvPr id="14" name="footer-rule-3">
            <a:extLst>
              <a:ext uri="{FF2B5EF4-FFF2-40B4-BE49-F238E27FC236}">
                <a16:creationId xmlns:a16="http://schemas.microsoft.com/office/drawing/2014/main" id="{53DD9313-3F82-7BE0-948C-C75809BB4CF7}"/>
              </a:ext>
            </a:extLst>
          </p:cNvPr>
          <p:cNvSpPr>
            <a:spLocks noGrp="1"/>
          </p:cNvSpPr>
          <p:nvPr/>
        </p:nvSpPr>
        <p:spPr>
          <a:xfrm>
            <a:off x="685800" y="6419850"/>
            <a:ext cx="10820400" cy="19050"/>
          </a:xfrm>
          <a:prstGeom prst="rect">
            <a:avLst/>
          </a:prstGeom>
          <a:solidFill>
            <a:srgbClr val="D3DAE4"/>
          </a:solidFill>
          <a:ln w="0">
            <a:noFill/>
            <a:prstDash val="solid"/>
          </a:ln>
        </p:spPr>
        <p:txBody>
          <a:bodyPr/>
          <a:lstStyle/>
          <a:p>
            <a:endParaRPr lang="en-US"/>
          </a:p>
        </p:txBody>
      </p:sp>
      <p:sp>
        <p:nvSpPr>
          <p:cNvPr id="15" name="SELLING 2 STEPS AHEAD">
            <a:extLst>
              <a:ext uri="{FF2B5EF4-FFF2-40B4-BE49-F238E27FC236}">
                <a16:creationId xmlns:a16="http://schemas.microsoft.com/office/drawing/2014/main" id="{4172385C-9176-0335-5738-94B55C5E8A7A}"/>
              </a:ext>
            </a:extLst>
          </p:cNvPr>
          <p:cNvSpPr>
            <a:spLocks noGrp="1"/>
          </p:cNvSpPr>
          <p:nvPr/>
        </p:nvSpPr>
        <p:spPr>
          <a:xfrm>
            <a:off x="685800" y="6515100"/>
            <a:ext cx="3429000" cy="190500"/>
          </a:xfrm>
          <a:prstGeom prst="rect">
            <a:avLst/>
          </a:prstGeom>
          <a:noFill/>
          <a:ln w="0">
            <a:noFill/>
            <a:prstDash val="solid"/>
          </a:ln>
        </p:spPr>
        <p:txBody>
          <a:bodyPr anchor="t"/>
          <a:lstStyle/>
          <a:p>
            <a:pPr algn="l">
              <a:defRPr sz="825" b="1">
                <a:solidFill>
                  <a:srgbClr val="222C3C"/>
                </a:solidFill>
              </a:defRPr>
            </a:pPr>
            <a:r>
              <a:rPr sz="825" b="1" dirty="0">
                <a:solidFill>
                  <a:srgbClr val="222C3C"/>
                </a:solidFill>
              </a:rPr>
              <a:t>SELLING 2 STEPS AHEAD</a:t>
            </a:r>
            <a:r>
              <a:rPr lang="en-US" sz="825" b="1" dirty="0">
                <a:solidFill>
                  <a:srgbClr val="222C3C"/>
                </a:solidFill>
              </a:rPr>
              <a:t> LLC.</a:t>
            </a:r>
            <a:endParaRPr sz="825" b="1" dirty="0">
              <a:solidFill>
                <a:srgbClr val="222C3C"/>
              </a:solidFill>
            </a:endParaRPr>
          </a:p>
        </p:txBody>
      </p:sp>
      <p:pic>
        <p:nvPicPr>
          <p:cNvPr id="19" name="Picture 18">
            <a:extLst>
              <a:ext uri="{FF2B5EF4-FFF2-40B4-BE49-F238E27FC236}">
                <a16:creationId xmlns:a16="http://schemas.microsoft.com/office/drawing/2014/main" id="{AEAEC157-FB2E-5D90-EE17-244739848F33}"/>
              </a:ext>
            </a:extLst>
          </p:cNvPr>
          <p:cNvPicPr>
            <a:picLocks noChangeAspect="1"/>
          </p:cNvPicPr>
          <p:nvPr/>
        </p:nvPicPr>
        <p:blipFill>
          <a:blip r:embed="rId3"/>
          <a:stretch/>
        </p:blipFill>
        <p:spPr>
          <a:xfrm>
            <a:off x="9930808" y="90187"/>
            <a:ext cx="1538659" cy="622356"/>
          </a:xfrm>
          <a:prstGeom prst="rect">
            <a:avLst/>
          </a:prstGeom>
        </p:spPr>
      </p:pic>
      <p:sp>
        <p:nvSpPr>
          <p:cNvPr id="2" name="Text 2">
            <a:extLst>
              <a:ext uri="{FF2B5EF4-FFF2-40B4-BE49-F238E27FC236}">
                <a16:creationId xmlns:a16="http://schemas.microsoft.com/office/drawing/2014/main" id="{94BC4C9C-F155-C1FC-F4B7-41FB207D5B93}"/>
              </a:ext>
            </a:extLst>
          </p:cNvPr>
          <p:cNvSpPr/>
          <p:nvPr/>
        </p:nvSpPr>
        <p:spPr>
          <a:xfrm>
            <a:off x="609600" y="268224"/>
            <a:ext cx="10972800" cy="755904"/>
          </a:xfrm>
          <a:prstGeom prst="rect">
            <a:avLst/>
          </a:prstGeom>
          <a:noFill/>
          <a:ln/>
        </p:spPr>
        <p:txBody>
          <a:bodyPr wrap="square" rtlCol="0" anchor="ctr"/>
          <a:lstStyle/>
          <a:p>
            <a:r>
              <a:rPr lang="en-US" sz="3733" b="1" dirty="0">
                <a:solidFill>
                  <a:srgbClr val="1F3864"/>
                </a:solidFill>
                <a:latin typeface="Cambria" pitchFamily="34" charset="0"/>
                <a:ea typeface="Cambria" pitchFamily="34" charset="-122"/>
                <a:cs typeface="Cambria" pitchFamily="34" charset="-120"/>
              </a:rPr>
              <a:t>Controlling the Process</a:t>
            </a:r>
            <a:endParaRPr lang="en-US" sz="3733" dirty="0"/>
          </a:p>
        </p:txBody>
      </p:sp>
      <p:sp>
        <p:nvSpPr>
          <p:cNvPr id="4" name="Text 3">
            <a:extLst>
              <a:ext uri="{FF2B5EF4-FFF2-40B4-BE49-F238E27FC236}">
                <a16:creationId xmlns:a16="http://schemas.microsoft.com/office/drawing/2014/main" id="{84D9D5E5-9807-6E3F-D642-FD9E7168AD39}"/>
              </a:ext>
            </a:extLst>
          </p:cNvPr>
          <p:cNvSpPr/>
          <p:nvPr/>
        </p:nvSpPr>
        <p:spPr>
          <a:xfrm>
            <a:off x="609600" y="1302748"/>
            <a:ext cx="11094720" cy="792480"/>
          </a:xfrm>
          <a:prstGeom prst="rect">
            <a:avLst/>
          </a:prstGeom>
          <a:noFill/>
          <a:ln/>
        </p:spPr>
        <p:txBody>
          <a:bodyPr wrap="square" rtlCol="0" anchor="t"/>
          <a:lstStyle/>
          <a:p>
            <a:pPr fontAlgn="base"/>
            <a:r>
              <a:rPr lang="en-US" sz="2400" b="1" dirty="0">
                <a:latin typeface="Cambria" panose="02040503050406030204" pitchFamily="18" charset="0"/>
              </a:rPr>
              <a:t>Buyer Objectives</a:t>
            </a:r>
          </a:p>
          <a:p>
            <a:pPr marL="457189" indent="-457189" fontAlgn="base">
              <a:buFont typeface="Arial" panose="020B0604020202020204" pitchFamily="34" charset="0"/>
              <a:buChar char="•"/>
            </a:pPr>
            <a:r>
              <a:rPr lang="en-US" sz="2400" dirty="0">
                <a:latin typeface="Cambria" panose="02040503050406030204" pitchFamily="18" charset="0"/>
              </a:rPr>
              <a:t>Understand how the solution works &amp; how much it costs.</a:t>
            </a:r>
          </a:p>
          <a:p>
            <a:pPr fontAlgn="base"/>
            <a:endParaRPr lang="en-US" sz="2400" dirty="0">
              <a:latin typeface="Cambria" panose="02040503050406030204" pitchFamily="18" charset="0"/>
            </a:endParaRPr>
          </a:p>
          <a:p>
            <a:pPr fontAlgn="base"/>
            <a:r>
              <a:rPr lang="en-US" sz="2400" b="1" dirty="0">
                <a:latin typeface="Cambria" panose="02040503050406030204" pitchFamily="18" charset="0"/>
              </a:rPr>
              <a:t>Seller Objectives</a:t>
            </a:r>
          </a:p>
          <a:p>
            <a:pPr marL="457189" indent="-457189" fontAlgn="base">
              <a:buFont typeface="Arial" panose="020B0604020202020204" pitchFamily="34" charset="0"/>
              <a:buChar char="•"/>
            </a:pPr>
            <a:r>
              <a:rPr lang="en-US" sz="2400" dirty="0">
                <a:latin typeface="Cambria" panose="02040503050406030204" pitchFamily="18" charset="0"/>
              </a:rPr>
              <a:t>Understand the prospect's needs, alternatives, influencers, timeline, budget and decision process.</a:t>
            </a:r>
          </a:p>
          <a:p>
            <a:pPr fontAlgn="base"/>
            <a:endParaRPr lang="en-US" sz="2400" dirty="0">
              <a:latin typeface="Cambria" panose="02040503050406030204" pitchFamily="18" charset="0"/>
            </a:endParaRPr>
          </a:p>
          <a:p>
            <a:pPr algn="ctr" fontAlgn="base"/>
            <a:r>
              <a:rPr lang="en-US" sz="2400" b="1" dirty="0">
                <a:solidFill>
                  <a:schemeClr val="accent6">
                    <a:lumMod val="75000"/>
                  </a:schemeClr>
                </a:solidFill>
                <a:latin typeface="Cambria" panose="02040503050406030204" pitchFamily="18" charset="0"/>
              </a:rPr>
              <a:t>Go Slow to Go Fast</a:t>
            </a:r>
          </a:p>
          <a:p>
            <a:pPr algn="ctr" fontAlgn="base"/>
            <a:r>
              <a:rPr lang="en-US" sz="2400" b="1" dirty="0">
                <a:solidFill>
                  <a:schemeClr val="accent6">
                    <a:lumMod val="75000"/>
                  </a:schemeClr>
                </a:solidFill>
                <a:latin typeface="Cambria" panose="02040503050406030204" pitchFamily="18" charset="0"/>
              </a:rPr>
              <a:t>Discovery First</a:t>
            </a:r>
          </a:p>
          <a:p>
            <a:pPr algn="ctr" fontAlgn="base"/>
            <a:r>
              <a:rPr lang="en-US" sz="2400" b="1" dirty="0">
                <a:solidFill>
                  <a:schemeClr val="accent6">
                    <a:lumMod val="75000"/>
                  </a:schemeClr>
                </a:solidFill>
                <a:latin typeface="Cambria" panose="02040503050406030204" pitchFamily="18" charset="0"/>
              </a:rPr>
              <a:t>Hold Back on Demo &amp; Pricing</a:t>
            </a:r>
          </a:p>
        </p:txBody>
      </p:sp>
    </p:spTree>
    <p:extLst>
      <p:ext uri="{BB962C8B-B14F-4D97-AF65-F5344CB8AC3E}">
        <p14:creationId xmlns:p14="http://schemas.microsoft.com/office/powerpoint/2010/main" val="2986742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B8C9F-85BB-DFBC-9FC5-A47AC6100F2F}"/>
            </a:ext>
          </a:extLst>
        </p:cNvPr>
        <p:cNvGrpSpPr/>
        <p:nvPr/>
      </p:nvGrpSpPr>
      <p:grpSpPr>
        <a:xfrm>
          <a:off x="0" y="0"/>
          <a:ext cx="0" cy="0"/>
          <a:chOff x="0" y="0"/>
          <a:chExt cx="0" cy="0"/>
        </a:xfrm>
      </p:grpSpPr>
      <p:sp>
        <p:nvSpPr>
          <p:cNvPr id="3" name="title-rule">
            <a:extLst>
              <a:ext uri="{FF2B5EF4-FFF2-40B4-BE49-F238E27FC236}">
                <a16:creationId xmlns:a16="http://schemas.microsoft.com/office/drawing/2014/main" id="{044F0778-7DF3-2A3F-12D3-BFEAE0C33AF1}"/>
              </a:ext>
            </a:extLst>
          </p:cNvPr>
          <p:cNvSpPr>
            <a:spLocks noGrp="1"/>
          </p:cNvSpPr>
          <p:nvPr/>
        </p:nvSpPr>
        <p:spPr>
          <a:xfrm flipV="1">
            <a:off x="685800" y="842091"/>
            <a:ext cx="10820400" cy="45719"/>
          </a:xfrm>
          <a:prstGeom prst="rect">
            <a:avLst/>
          </a:prstGeom>
          <a:solidFill>
            <a:srgbClr val="815200"/>
          </a:solidFill>
          <a:ln w="0">
            <a:noFill/>
            <a:prstDash val="solid"/>
          </a:ln>
        </p:spPr>
        <p:txBody>
          <a:bodyPr/>
          <a:lstStyle/>
          <a:p>
            <a:pPr algn="ctr"/>
            <a:endParaRPr lang="en-US" dirty="0"/>
          </a:p>
        </p:txBody>
      </p:sp>
      <p:sp>
        <p:nvSpPr>
          <p:cNvPr id="14" name="footer-rule-3">
            <a:extLst>
              <a:ext uri="{FF2B5EF4-FFF2-40B4-BE49-F238E27FC236}">
                <a16:creationId xmlns:a16="http://schemas.microsoft.com/office/drawing/2014/main" id="{DCD98157-B5E3-FB9B-572E-26FA6BB88A43}"/>
              </a:ext>
            </a:extLst>
          </p:cNvPr>
          <p:cNvSpPr>
            <a:spLocks noGrp="1"/>
          </p:cNvSpPr>
          <p:nvPr/>
        </p:nvSpPr>
        <p:spPr>
          <a:xfrm>
            <a:off x="685800" y="6419850"/>
            <a:ext cx="10820400" cy="19050"/>
          </a:xfrm>
          <a:prstGeom prst="rect">
            <a:avLst/>
          </a:prstGeom>
          <a:solidFill>
            <a:srgbClr val="D3DAE4"/>
          </a:solidFill>
          <a:ln w="0">
            <a:noFill/>
            <a:prstDash val="solid"/>
          </a:ln>
        </p:spPr>
        <p:txBody>
          <a:bodyPr/>
          <a:lstStyle/>
          <a:p>
            <a:endParaRPr lang="en-US"/>
          </a:p>
        </p:txBody>
      </p:sp>
      <p:sp>
        <p:nvSpPr>
          <p:cNvPr id="15" name="SELLING 2 STEPS AHEAD">
            <a:extLst>
              <a:ext uri="{FF2B5EF4-FFF2-40B4-BE49-F238E27FC236}">
                <a16:creationId xmlns:a16="http://schemas.microsoft.com/office/drawing/2014/main" id="{5B7BBF0B-4F1A-F5B5-C6AC-3C75F3DACD11}"/>
              </a:ext>
            </a:extLst>
          </p:cNvPr>
          <p:cNvSpPr>
            <a:spLocks noGrp="1"/>
          </p:cNvSpPr>
          <p:nvPr/>
        </p:nvSpPr>
        <p:spPr>
          <a:xfrm>
            <a:off x="685800" y="6515100"/>
            <a:ext cx="3429000" cy="190500"/>
          </a:xfrm>
          <a:prstGeom prst="rect">
            <a:avLst/>
          </a:prstGeom>
          <a:noFill/>
          <a:ln w="0">
            <a:noFill/>
            <a:prstDash val="solid"/>
          </a:ln>
        </p:spPr>
        <p:txBody>
          <a:bodyPr anchor="t"/>
          <a:lstStyle/>
          <a:p>
            <a:pPr algn="l">
              <a:defRPr sz="825" b="1">
                <a:solidFill>
                  <a:srgbClr val="222C3C"/>
                </a:solidFill>
              </a:defRPr>
            </a:pPr>
            <a:r>
              <a:rPr sz="825" b="1" dirty="0">
                <a:solidFill>
                  <a:srgbClr val="222C3C"/>
                </a:solidFill>
              </a:rPr>
              <a:t>SELLING 2 STEPS AHEAD</a:t>
            </a:r>
            <a:r>
              <a:rPr lang="en-US" sz="825" b="1" dirty="0">
                <a:solidFill>
                  <a:srgbClr val="222C3C"/>
                </a:solidFill>
              </a:rPr>
              <a:t> LLC.</a:t>
            </a:r>
            <a:endParaRPr sz="825" b="1" dirty="0">
              <a:solidFill>
                <a:srgbClr val="222C3C"/>
              </a:solidFill>
            </a:endParaRPr>
          </a:p>
        </p:txBody>
      </p:sp>
      <p:pic>
        <p:nvPicPr>
          <p:cNvPr id="19" name="Picture 18">
            <a:extLst>
              <a:ext uri="{FF2B5EF4-FFF2-40B4-BE49-F238E27FC236}">
                <a16:creationId xmlns:a16="http://schemas.microsoft.com/office/drawing/2014/main" id="{9ADD37EF-4995-AE56-4C7F-19240CA8CBCA}"/>
              </a:ext>
            </a:extLst>
          </p:cNvPr>
          <p:cNvPicPr>
            <a:picLocks noChangeAspect="1"/>
          </p:cNvPicPr>
          <p:nvPr/>
        </p:nvPicPr>
        <p:blipFill>
          <a:blip r:embed="rId3"/>
          <a:stretch/>
        </p:blipFill>
        <p:spPr>
          <a:xfrm>
            <a:off x="9930808" y="90187"/>
            <a:ext cx="1538659" cy="622356"/>
          </a:xfrm>
          <a:prstGeom prst="rect">
            <a:avLst/>
          </a:prstGeom>
        </p:spPr>
      </p:pic>
      <p:sp>
        <p:nvSpPr>
          <p:cNvPr id="2" name="Text 2">
            <a:extLst>
              <a:ext uri="{FF2B5EF4-FFF2-40B4-BE49-F238E27FC236}">
                <a16:creationId xmlns:a16="http://schemas.microsoft.com/office/drawing/2014/main" id="{BDF1864A-2BE0-E71A-A519-70D9EF5D7F74}"/>
              </a:ext>
            </a:extLst>
          </p:cNvPr>
          <p:cNvSpPr/>
          <p:nvPr/>
        </p:nvSpPr>
        <p:spPr>
          <a:xfrm>
            <a:off x="609600" y="108732"/>
            <a:ext cx="10972800" cy="755904"/>
          </a:xfrm>
          <a:prstGeom prst="rect">
            <a:avLst/>
          </a:prstGeom>
          <a:noFill/>
          <a:ln/>
        </p:spPr>
        <p:txBody>
          <a:bodyPr wrap="square" rtlCol="0" anchor="ctr"/>
          <a:lstStyle/>
          <a:p>
            <a:r>
              <a:rPr lang="en-US" sz="3733" b="1" dirty="0">
                <a:solidFill>
                  <a:srgbClr val="1F3864"/>
                </a:solidFill>
                <a:latin typeface="Cambria" pitchFamily="34" charset="0"/>
                <a:ea typeface="Cambria" pitchFamily="34" charset="-122"/>
                <a:cs typeface="Cambria" pitchFamily="34" charset="-120"/>
              </a:rPr>
              <a:t>Controlling the Process Objectives</a:t>
            </a:r>
            <a:endParaRPr lang="en-US" sz="3733" dirty="0"/>
          </a:p>
        </p:txBody>
      </p:sp>
      <p:sp>
        <p:nvSpPr>
          <p:cNvPr id="4" name="Text 3">
            <a:extLst>
              <a:ext uri="{FF2B5EF4-FFF2-40B4-BE49-F238E27FC236}">
                <a16:creationId xmlns:a16="http://schemas.microsoft.com/office/drawing/2014/main" id="{3A020D1B-C094-68DB-A8E0-2AAEBFD8154D}"/>
              </a:ext>
            </a:extLst>
          </p:cNvPr>
          <p:cNvSpPr/>
          <p:nvPr/>
        </p:nvSpPr>
        <p:spPr>
          <a:xfrm>
            <a:off x="609600" y="1143256"/>
            <a:ext cx="11094720" cy="792480"/>
          </a:xfrm>
          <a:prstGeom prst="rect">
            <a:avLst/>
          </a:prstGeom>
          <a:noFill/>
          <a:ln/>
        </p:spPr>
        <p:txBody>
          <a:bodyPr wrap="square" rtlCol="0" anchor="t"/>
          <a:lstStyle/>
          <a:p>
            <a:pPr fontAlgn="base"/>
            <a:r>
              <a:rPr lang="en-US" sz="3200" b="1" dirty="0"/>
              <a:t>First Meeting Objectives:</a:t>
            </a:r>
          </a:p>
          <a:p>
            <a:pPr marL="457189" indent="-457189" fontAlgn="base">
              <a:buFont typeface="Arial" panose="020B0604020202020204" pitchFamily="34" charset="0"/>
              <a:buChar char="•"/>
            </a:pPr>
            <a:r>
              <a:rPr lang="en-US" sz="2400" dirty="0"/>
              <a:t>#1: Establish You Are Busy</a:t>
            </a:r>
          </a:p>
          <a:p>
            <a:pPr marL="457189" indent="-457189" fontAlgn="base">
              <a:buFont typeface="Arial" panose="020B0604020202020204" pitchFamily="34" charset="0"/>
              <a:buChar char="•"/>
            </a:pPr>
            <a:r>
              <a:rPr lang="en-US" sz="2400" dirty="0"/>
              <a:t>#2: You Still Need Business Next Year</a:t>
            </a:r>
          </a:p>
          <a:p>
            <a:pPr marL="457189" indent="-457189" fontAlgn="base">
              <a:buFont typeface="Arial" panose="020B0604020202020204" pitchFamily="34" charset="0"/>
              <a:buChar char="•"/>
            </a:pPr>
            <a:r>
              <a:rPr lang="en-US" sz="2400" dirty="0"/>
              <a:t>#3: Why I Ask a Lot of Questions</a:t>
            </a:r>
          </a:p>
          <a:p>
            <a:pPr marL="457189" indent="-457189" fontAlgn="base">
              <a:buFont typeface="Arial" panose="020B0604020202020204" pitchFamily="34" charset="0"/>
              <a:buChar char="•"/>
            </a:pPr>
            <a:r>
              <a:rPr lang="en-US" sz="2400" dirty="0"/>
              <a:t>#4: Why I Use a Project Checklist</a:t>
            </a:r>
          </a:p>
          <a:p>
            <a:pPr marL="457189" indent="-457189" fontAlgn="base">
              <a:buFont typeface="Arial" panose="020B0604020202020204" pitchFamily="34" charset="0"/>
              <a:buChar char="•"/>
            </a:pPr>
            <a:r>
              <a:rPr lang="en-US" sz="2400" dirty="0"/>
              <a:t>#5: I Over Share to Build Trust</a:t>
            </a:r>
          </a:p>
          <a:p>
            <a:pPr marL="457189" indent="-457189" fontAlgn="base">
              <a:buFont typeface="Arial" panose="020B0604020202020204" pitchFamily="34" charset="0"/>
              <a:buChar char="•"/>
            </a:pPr>
            <a:r>
              <a:rPr lang="en-US" sz="2400" dirty="0"/>
              <a:t>#6: Transfer the Selling</a:t>
            </a:r>
          </a:p>
        </p:txBody>
      </p:sp>
    </p:spTree>
    <p:extLst>
      <p:ext uri="{BB962C8B-B14F-4D97-AF65-F5344CB8AC3E}">
        <p14:creationId xmlns:p14="http://schemas.microsoft.com/office/powerpoint/2010/main" val="4154874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F5EA6-3128-AF82-7598-DBC1F0C9FDCD}"/>
            </a:ext>
          </a:extLst>
        </p:cNvPr>
        <p:cNvGrpSpPr/>
        <p:nvPr/>
      </p:nvGrpSpPr>
      <p:grpSpPr>
        <a:xfrm>
          <a:off x="0" y="0"/>
          <a:ext cx="0" cy="0"/>
          <a:chOff x="0" y="0"/>
          <a:chExt cx="0" cy="0"/>
        </a:xfrm>
      </p:grpSpPr>
      <p:sp>
        <p:nvSpPr>
          <p:cNvPr id="3" name="title-rule">
            <a:extLst>
              <a:ext uri="{FF2B5EF4-FFF2-40B4-BE49-F238E27FC236}">
                <a16:creationId xmlns:a16="http://schemas.microsoft.com/office/drawing/2014/main" id="{641871AC-D830-3BE5-6FA5-7633D6EC3B02}"/>
              </a:ext>
            </a:extLst>
          </p:cNvPr>
          <p:cNvSpPr>
            <a:spLocks noGrp="1"/>
          </p:cNvSpPr>
          <p:nvPr/>
        </p:nvSpPr>
        <p:spPr>
          <a:xfrm flipV="1">
            <a:off x="685800" y="842091"/>
            <a:ext cx="10820400" cy="45719"/>
          </a:xfrm>
          <a:prstGeom prst="rect">
            <a:avLst/>
          </a:prstGeom>
          <a:solidFill>
            <a:srgbClr val="815200"/>
          </a:solidFill>
          <a:ln w="0">
            <a:noFill/>
            <a:prstDash val="solid"/>
          </a:ln>
        </p:spPr>
        <p:txBody>
          <a:bodyPr/>
          <a:lstStyle/>
          <a:p>
            <a:pPr algn="ctr"/>
            <a:endParaRPr lang="en-US" dirty="0"/>
          </a:p>
        </p:txBody>
      </p:sp>
      <p:sp>
        <p:nvSpPr>
          <p:cNvPr id="14" name="footer-rule-3">
            <a:extLst>
              <a:ext uri="{FF2B5EF4-FFF2-40B4-BE49-F238E27FC236}">
                <a16:creationId xmlns:a16="http://schemas.microsoft.com/office/drawing/2014/main" id="{F70762BE-0B69-6781-0F9B-0DB3080794BD}"/>
              </a:ext>
            </a:extLst>
          </p:cNvPr>
          <p:cNvSpPr>
            <a:spLocks noGrp="1"/>
          </p:cNvSpPr>
          <p:nvPr/>
        </p:nvSpPr>
        <p:spPr>
          <a:xfrm>
            <a:off x="685800" y="6419850"/>
            <a:ext cx="10820400" cy="19050"/>
          </a:xfrm>
          <a:prstGeom prst="rect">
            <a:avLst/>
          </a:prstGeom>
          <a:solidFill>
            <a:srgbClr val="D3DAE4"/>
          </a:solidFill>
          <a:ln w="0">
            <a:noFill/>
            <a:prstDash val="solid"/>
          </a:ln>
        </p:spPr>
        <p:txBody>
          <a:bodyPr/>
          <a:lstStyle/>
          <a:p>
            <a:endParaRPr lang="en-US"/>
          </a:p>
        </p:txBody>
      </p:sp>
      <p:sp>
        <p:nvSpPr>
          <p:cNvPr id="15" name="SELLING 2 STEPS AHEAD">
            <a:extLst>
              <a:ext uri="{FF2B5EF4-FFF2-40B4-BE49-F238E27FC236}">
                <a16:creationId xmlns:a16="http://schemas.microsoft.com/office/drawing/2014/main" id="{B699AF3B-C9C2-4BAA-DFD4-6B7788393113}"/>
              </a:ext>
            </a:extLst>
          </p:cNvPr>
          <p:cNvSpPr>
            <a:spLocks noGrp="1"/>
          </p:cNvSpPr>
          <p:nvPr/>
        </p:nvSpPr>
        <p:spPr>
          <a:xfrm>
            <a:off x="685800" y="6515100"/>
            <a:ext cx="3429000" cy="190500"/>
          </a:xfrm>
          <a:prstGeom prst="rect">
            <a:avLst/>
          </a:prstGeom>
          <a:noFill/>
          <a:ln w="0">
            <a:noFill/>
            <a:prstDash val="solid"/>
          </a:ln>
        </p:spPr>
        <p:txBody>
          <a:bodyPr anchor="t"/>
          <a:lstStyle/>
          <a:p>
            <a:pPr algn="l">
              <a:defRPr sz="825" b="1">
                <a:solidFill>
                  <a:srgbClr val="222C3C"/>
                </a:solidFill>
              </a:defRPr>
            </a:pPr>
            <a:r>
              <a:rPr sz="825" b="1" dirty="0">
                <a:solidFill>
                  <a:srgbClr val="222C3C"/>
                </a:solidFill>
              </a:rPr>
              <a:t>SELLING 2 STEPS AHEAD</a:t>
            </a:r>
            <a:r>
              <a:rPr lang="en-US" sz="825" b="1" dirty="0">
                <a:solidFill>
                  <a:srgbClr val="222C3C"/>
                </a:solidFill>
              </a:rPr>
              <a:t> LLC.</a:t>
            </a:r>
            <a:endParaRPr sz="825" b="1" dirty="0">
              <a:solidFill>
                <a:srgbClr val="222C3C"/>
              </a:solidFill>
            </a:endParaRPr>
          </a:p>
        </p:txBody>
      </p:sp>
      <p:pic>
        <p:nvPicPr>
          <p:cNvPr id="19" name="Picture 18">
            <a:extLst>
              <a:ext uri="{FF2B5EF4-FFF2-40B4-BE49-F238E27FC236}">
                <a16:creationId xmlns:a16="http://schemas.microsoft.com/office/drawing/2014/main" id="{85CBAADF-BFB6-9D27-C87D-1997ED9FA3F4}"/>
              </a:ext>
            </a:extLst>
          </p:cNvPr>
          <p:cNvPicPr>
            <a:picLocks noChangeAspect="1"/>
          </p:cNvPicPr>
          <p:nvPr/>
        </p:nvPicPr>
        <p:blipFill>
          <a:blip r:embed="rId3"/>
          <a:stretch/>
        </p:blipFill>
        <p:spPr>
          <a:xfrm>
            <a:off x="9930808" y="90187"/>
            <a:ext cx="1538659" cy="622356"/>
          </a:xfrm>
          <a:prstGeom prst="rect">
            <a:avLst/>
          </a:prstGeom>
        </p:spPr>
      </p:pic>
      <p:sp>
        <p:nvSpPr>
          <p:cNvPr id="5" name="Text 2">
            <a:extLst>
              <a:ext uri="{FF2B5EF4-FFF2-40B4-BE49-F238E27FC236}">
                <a16:creationId xmlns:a16="http://schemas.microsoft.com/office/drawing/2014/main" id="{81B2F317-9BFB-3F33-7241-C6BFE8600FDC}"/>
              </a:ext>
            </a:extLst>
          </p:cNvPr>
          <p:cNvSpPr/>
          <p:nvPr/>
        </p:nvSpPr>
        <p:spPr>
          <a:xfrm>
            <a:off x="609600" y="268224"/>
            <a:ext cx="10972800" cy="755904"/>
          </a:xfrm>
          <a:prstGeom prst="rect">
            <a:avLst/>
          </a:prstGeom>
          <a:noFill/>
          <a:ln/>
        </p:spPr>
        <p:txBody>
          <a:bodyPr wrap="square" rtlCol="0" anchor="ctr"/>
          <a:lstStyle/>
          <a:p>
            <a:r>
              <a:rPr lang="en-US" sz="3733" b="1" dirty="0">
                <a:solidFill>
                  <a:srgbClr val="1F3864"/>
                </a:solidFill>
                <a:latin typeface="Cambria" pitchFamily="34" charset="0"/>
                <a:ea typeface="Cambria" pitchFamily="34" charset="-122"/>
                <a:cs typeface="Cambria" pitchFamily="34" charset="-120"/>
              </a:rPr>
              <a:t>Example Project Checklist</a:t>
            </a:r>
            <a:endParaRPr lang="en-US" sz="3733" dirty="0"/>
          </a:p>
        </p:txBody>
      </p:sp>
      <p:sp>
        <p:nvSpPr>
          <p:cNvPr id="6" name="Text 3">
            <a:extLst>
              <a:ext uri="{FF2B5EF4-FFF2-40B4-BE49-F238E27FC236}">
                <a16:creationId xmlns:a16="http://schemas.microsoft.com/office/drawing/2014/main" id="{6AD17092-62A2-862D-DCD2-B554F621AF6E}"/>
              </a:ext>
            </a:extLst>
          </p:cNvPr>
          <p:cNvSpPr/>
          <p:nvPr/>
        </p:nvSpPr>
        <p:spPr>
          <a:xfrm>
            <a:off x="567068" y="1057789"/>
            <a:ext cx="10972800" cy="792480"/>
          </a:xfrm>
          <a:prstGeom prst="rect">
            <a:avLst/>
          </a:prstGeom>
          <a:noFill/>
          <a:ln/>
        </p:spPr>
        <p:txBody>
          <a:bodyPr wrap="square" rtlCol="0" anchor="t"/>
          <a:lstStyle/>
          <a:p>
            <a:pPr marL="285750" lvl="0" indent="-285750">
              <a:buFont typeface="Arial" panose="020B0604020202020204" pitchFamily="34" charset="0"/>
              <a:buChar char="•"/>
            </a:pPr>
            <a:r>
              <a:rPr lang="en-US" sz="1500" u="sng" dirty="0">
                <a:hlinkClick r:id="rId4"/>
              </a:rPr>
              <a:t>www.documentation.com</a:t>
            </a:r>
            <a:r>
              <a:rPr lang="en-US" sz="1500" dirty="0"/>
              <a:t> – This site contains online demonstrations, implementation, security, and training documentation to support the business case development and implementation.</a:t>
            </a:r>
          </a:p>
          <a:p>
            <a:pPr marL="285750" lvl="0" indent="-285750">
              <a:buFont typeface="Arial" panose="020B0604020202020204" pitchFamily="34" charset="0"/>
              <a:buChar char="•"/>
            </a:pPr>
            <a:r>
              <a:rPr lang="en-US" sz="1500" b="1" dirty="0"/>
              <a:t>Expense Process Interview</a:t>
            </a:r>
            <a:r>
              <a:rPr lang="en-US" sz="1500" dirty="0"/>
              <a:t> (TBD) – Call with the finance team member responsible for managing the T&amp;E process.  We review the travel policy, workflow, card adoption, and audit rules in place.</a:t>
            </a:r>
          </a:p>
          <a:p>
            <a:pPr marL="285750" lvl="0" indent="-285750">
              <a:buFont typeface="Arial" panose="020B0604020202020204" pitchFamily="34" charset="0"/>
              <a:buChar char="•"/>
            </a:pPr>
            <a:r>
              <a:rPr lang="en-US" sz="1500" b="1" dirty="0"/>
              <a:t>Purchase Card Process Interview</a:t>
            </a:r>
            <a:r>
              <a:rPr lang="en-US" sz="1500" dirty="0"/>
              <a:t> (TBD) – Call with the finance team member responsible for managing the purchase card process.  We review the purchase card policy, card usage, and workflow.</a:t>
            </a:r>
          </a:p>
          <a:p>
            <a:pPr marL="285750" lvl="0" indent="-285750">
              <a:buFont typeface="Arial" panose="020B0604020202020204" pitchFamily="34" charset="0"/>
              <a:buChar char="•"/>
            </a:pPr>
            <a:r>
              <a:rPr lang="en-US" sz="1500" b="1" dirty="0"/>
              <a:t>Business Case Discussion</a:t>
            </a:r>
            <a:r>
              <a:rPr lang="en-US" sz="1500" dirty="0"/>
              <a:t> (TBD) – Call with you, the finance lead, and travel lead to discuss the business areas a change would impact and how that would translate into savings.</a:t>
            </a:r>
          </a:p>
          <a:p>
            <a:pPr marL="285750" lvl="0" indent="-285750">
              <a:buFont typeface="Arial" panose="020B0604020202020204" pitchFamily="34" charset="0"/>
              <a:buChar char="•"/>
            </a:pPr>
            <a:r>
              <a:rPr lang="en-US" sz="1500" b="1" dirty="0"/>
              <a:t>Demonstration</a:t>
            </a:r>
            <a:r>
              <a:rPr lang="en-US" sz="1500" dirty="0"/>
              <a:t> (TBD) – Presentation of how the QuickPayables service would increase efficiency and visibility to enable a more effective employee spend program.</a:t>
            </a:r>
          </a:p>
          <a:p>
            <a:pPr marL="285750" lvl="0" indent="-285750">
              <a:buFont typeface="Arial" panose="020B0604020202020204" pitchFamily="34" charset="0"/>
              <a:buChar char="•"/>
            </a:pPr>
            <a:r>
              <a:rPr lang="en-US" sz="1500" b="1" dirty="0"/>
              <a:t>Implementation &amp; Security Overview</a:t>
            </a:r>
            <a:r>
              <a:rPr lang="en-US" sz="1500" dirty="0"/>
              <a:t> (TBD) – Call with your implementation and security team to discuss the project timeline, resources, and expectations.  In addition, we cover the security policies and procedures.  This will be a very short call since you are on the same general ledger.</a:t>
            </a:r>
          </a:p>
          <a:p>
            <a:pPr marL="285750" lvl="0" indent="-285750">
              <a:buFont typeface="Arial" panose="020B0604020202020204" pitchFamily="34" charset="0"/>
              <a:buChar char="•"/>
            </a:pPr>
            <a:r>
              <a:rPr lang="en-US" sz="1500" b="1" dirty="0"/>
              <a:t>Internal Implementation Estimate</a:t>
            </a:r>
            <a:r>
              <a:rPr lang="en-US" sz="1500" dirty="0"/>
              <a:t> (TBD) – Internal call with your team to obtain the internal IT cost estimate necessary for securing funding and IT resources for implementation.  Let’s have this call, but it may be unnecessary for you to engage an IT resource if you are using the same QUICKPAYABLES instance and general ledger.</a:t>
            </a:r>
          </a:p>
          <a:p>
            <a:pPr marL="285750" lvl="0" indent="-285750">
              <a:buFont typeface="Arial" panose="020B0604020202020204" pitchFamily="34" charset="0"/>
              <a:buChar char="•"/>
            </a:pPr>
            <a:r>
              <a:rPr lang="en-US" sz="1500" b="1" dirty="0"/>
              <a:t>Internal Funding Meeting</a:t>
            </a:r>
            <a:r>
              <a:rPr lang="en-US" sz="1500" dirty="0"/>
              <a:t> (TBD) – Internal call with your executive team to review the business benefits, costs, and resources.</a:t>
            </a:r>
          </a:p>
          <a:p>
            <a:pPr marL="285750" lvl="0" indent="-285750">
              <a:buFont typeface="Arial" panose="020B0604020202020204" pitchFamily="34" charset="0"/>
              <a:buChar char="•"/>
            </a:pPr>
            <a:r>
              <a:rPr lang="en-US" sz="1500" b="1" dirty="0"/>
              <a:t>Procurement Review</a:t>
            </a:r>
            <a:r>
              <a:rPr lang="en-US" sz="1500" dirty="0"/>
              <a:t> (TBD) – Review of QuickPayables order form and general terms.  The general terms are in place, so this should be minimal.</a:t>
            </a:r>
          </a:p>
          <a:p>
            <a:pPr marL="285750" lvl="0" indent="-285750">
              <a:buFont typeface="Arial" panose="020B0604020202020204" pitchFamily="34" charset="0"/>
              <a:buChar char="•"/>
            </a:pPr>
            <a:r>
              <a:rPr lang="en-US" sz="1500" b="1" dirty="0"/>
              <a:t>Contract Execution</a:t>
            </a:r>
            <a:r>
              <a:rPr lang="en-US" sz="1500" dirty="0"/>
              <a:t> (TBD) </a:t>
            </a:r>
          </a:p>
          <a:p>
            <a:pPr marL="285750" lvl="0" indent="-285750">
              <a:buFont typeface="Arial" panose="020B0604020202020204" pitchFamily="34" charset="0"/>
              <a:buChar char="•"/>
            </a:pPr>
            <a:r>
              <a:rPr lang="en-US" sz="1500" b="1" dirty="0"/>
              <a:t>Implementation</a:t>
            </a:r>
            <a:r>
              <a:rPr lang="en-US" sz="1500" dirty="0"/>
              <a:t> (TBD) – A typical implementation can run anywhere from 2–3 months, depending on the complexity, scope, and internal resource availability.</a:t>
            </a:r>
          </a:p>
          <a:p>
            <a:pPr marL="285750" lvl="0" indent="-285750">
              <a:buFont typeface="Arial" panose="020B0604020202020204" pitchFamily="34" charset="0"/>
              <a:buChar char="•"/>
            </a:pPr>
            <a:r>
              <a:rPr lang="en-US" sz="1500" b="1" dirty="0"/>
              <a:t>Go Live </a:t>
            </a:r>
            <a:r>
              <a:rPr lang="en-US" sz="1500" dirty="0"/>
              <a:t>(TBD) – 2 – 3 Months to add a policy to the current instance.</a:t>
            </a:r>
          </a:p>
          <a:p>
            <a:pPr fontAlgn="base"/>
            <a:endParaRPr lang="en-US" sz="1400" dirty="0"/>
          </a:p>
        </p:txBody>
      </p:sp>
    </p:spTree>
    <p:extLst>
      <p:ext uri="{BB962C8B-B14F-4D97-AF65-F5344CB8AC3E}">
        <p14:creationId xmlns:p14="http://schemas.microsoft.com/office/powerpoint/2010/main" val="4286139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D2A1F-3A3E-98CF-32D0-F812B2A0996A}"/>
            </a:ext>
          </a:extLst>
        </p:cNvPr>
        <p:cNvGrpSpPr/>
        <p:nvPr/>
      </p:nvGrpSpPr>
      <p:grpSpPr>
        <a:xfrm>
          <a:off x="0" y="0"/>
          <a:ext cx="0" cy="0"/>
          <a:chOff x="0" y="0"/>
          <a:chExt cx="0" cy="0"/>
        </a:xfrm>
      </p:grpSpPr>
      <p:sp>
        <p:nvSpPr>
          <p:cNvPr id="3" name="title-rule">
            <a:extLst>
              <a:ext uri="{FF2B5EF4-FFF2-40B4-BE49-F238E27FC236}">
                <a16:creationId xmlns:a16="http://schemas.microsoft.com/office/drawing/2014/main" id="{0250B22A-1D8C-8560-AB7A-95E71B6D9286}"/>
              </a:ext>
            </a:extLst>
          </p:cNvPr>
          <p:cNvSpPr>
            <a:spLocks noGrp="1"/>
          </p:cNvSpPr>
          <p:nvPr/>
        </p:nvSpPr>
        <p:spPr>
          <a:xfrm flipV="1">
            <a:off x="685800" y="842091"/>
            <a:ext cx="10820400" cy="45719"/>
          </a:xfrm>
          <a:prstGeom prst="rect">
            <a:avLst/>
          </a:prstGeom>
          <a:solidFill>
            <a:srgbClr val="815200"/>
          </a:solidFill>
          <a:ln w="0">
            <a:noFill/>
            <a:prstDash val="solid"/>
          </a:ln>
        </p:spPr>
        <p:txBody>
          <a:bodyPr/>
          <a:lstStyle/>
          <a:p>
            <a:pPr algn="ctr"/>
            <a:endParaRPr lang="en-US" dirty="0"/>
          </a:p>
        </p:txBody>
      </p:sp>
      <p:sp>
        <p:nvSpPr>
          <p:cNvPr id="14" name="footer-rule-3">
            <a:extLst>
              <a:ext uri="{FF2B5EF4-FFF2-40B4-BE49-F238E27FC236}">
                <a16:creationId xmlns:a16="http://schemas.microsoft.com/office/drawing/2014/main" id="{B75BC417-3E9D-04A1-3718-5B149D91DD85}"/>
              </a:ext>
            </a:extLst>
          </p:cNvPr>
          <p:cNvSpPr>
            <a:spLocks noGrp="1"/>
          </p:cNvSpPr>
          <p:nvPr/>
        </p:nvSpPr>
        <p:spPr>
          <a:xfrm>
            <a:off x="685800" y="6419850"/>
            <a:ext cx="10820400" cy="19050"/>
          </a:xfrm>
          <a:prstGeom prst="rect">
            <a:avLst/>
          </a:prstGeom>
          <a:solidFill>
            <a:srgbClr val="D3DAE4"/>
          </a:solidFill>
          <a:ln w="0">
            <a:noFill/>
            <a:prstDash val="solid"/>
          </a:ln>
        </p:spPr>
        <p:txBody>
          <a:bodyPr/>
          <a:lstStyle/>
          <a:p>
            <a:endParaRPr lang="en-US"/>
          </a:p>
        </p:txBody>
      </p:sp>
      <p:sp>
        <p:nvSpPr>
          <p:cNvPr id="15" name="SELLING 2 STEPS AHEAD">
            <a:extLst>
              <a:ext uri="{FF2B5EF4-FFF2-40B4-BE49-F238E27FC236}">
                <a16:creationId xmlns:a16="http://schemas.microsoft.com/office/drawing/2014/main" id="{A966F118-E67C-3164-2F59-58D519E6076B}"/>
              </a:ext>
            </a:extLst>
          </p:cNvPr>
          <p:cNvSpPr>
            <a:spLocks noGrp="1"/>
          </p:cNvSpPr>
          <p:nvPr/>
        </p:nvSpPr>
        <p:spPr>
          <a:xfrm>
            <a:off x="685800" y="6515100"/>
            <a:ext cx="3429000" cy="190500"/>
          </a:xfrm>
          <a:prstGeom prst="rect">
            <a:avLst/>
          </a:prstGeom>
          <a:noFill/>
          <a:ln w="0">
            <a:noFill/>
            <a:prstDash val="solid"/>
          </a:ln>
        </p:spPr>
        <p:txBody>
          <a:bodyPr anchor="t"/>
          <a:lstStyle/>
          <a:p>
            <a:pPr algn="l">
              <a:defRPr sz="825" b="1">
                <a:solidFill>
                  <a:srgbClr val="222C3C"/>
                </a:solidFill>
              </a:defRPr>
            </a:pPr>
            <a:r>
              <a:rPr sz="825" b="1" dirty="0">
                <a:solidFill>
                  <a:srgbClr val="222C3C"/>
                </a:solidFill>
              </a:rPr>
              <a:t>SELLING 2 STEPS AHEAD</a:t>
            </a:r>
            <a:r>
              <a:rPr lang="en-US" sz="825" b="1" dirty="0">
                <a:solidFill>
                  <a:srgbClr val="222C3C"/>
                </a:solidFill>
              </a:rPr>
              <a:t> LLC.</a:t>
            </a:r>
            <a:endParaRPr sz="825" b="1" dirty="0">
              <a:solidFill>
                <a:srgbClr val="222C3C"/>
              </a:solidFill>
            </a:endParaRPr>
          </a:p>
        </p:txBody>
      </p:sp>
      <p:pic>
        <p:nvPicPr>
          <p:cNvPr id="19" name="Picture 18">
            <a:extLst>
              <a:ext uri="{FF2B5EF4-FFF2-40B4-BE49-F238E27FC236}">
                <a16:creationId xmlns:a16="http://schemas.microsoft.com/office/drawing/2014/main" id="{4C018CC8-C93F-D5CB-C069-F0F5FB7128E5}"/>
              </a:ext>
            </a:extLst>
          </p:cNvPr>
          <p:cNvPicPr>
            <a:picLocks noChangeAspect="1"/>
          </p:cNvPicPr>
          <p:nvPr/>
        </p:nvPicPr>
        <p:blipFill>
          <a:blip r:embed="rId3"/>
          <a:stretch/>
        </p:blipFill>
        <p:spPr>
          <a:xfrm>
            <a:off x="9930808" y="90187"/>
            <a:ext cx="1538659" cy="622356"/>
          </a:xfrm>
          <a:prstGeom prst="rect">
            <a:avLst/>
          </a:prstGeom>
        </p:spPr>
      </p:pic>
      <p:sp>
        <p:nvSpPr>
          <p:cNvPr id="2" name="Text 2">
            <a:extLst>
              <a:ext uri="{FF2B5EF4-FFF2-40B4-BE49-F238E27FC236}">
                <a16:creationId xmlns:a16="http://schemas.microsoft.com/office/drawing/2014/main" id="{E7BF9C97-A828-5A88-B817-F15C9A9B359A}"/>
              </a:ext>
            </a:extLst>
          </p:cNvPr>
          <p:cNvSpPr/>
          <p:nvPr/>
        </p:nvSpPr>
        <p:spPr>
          <a:xfrm>
            <a:off x="609600" y="108732"/>
            <a:ext cx="10972800" cy="755904"/>
          </a:xfrm>
          <a:prstGeom prst="rect">
            <a:avLst/>
          </a:prstGeom>
          <a:noFill/>
          <a:ln/>
        </p:spPr>
        <p:txBody>
          <a:bodyPr wrap="square" rtlCol="0" anchor="ctr"/>
          <a:lstStyle/>
          <a:p>
            <a:r>
              <a:rPr lang="en-US" sz="3733" b="1" dirty="0">
                <a:solidFill>
                  <a:srgbClr val="1F3864"/>
                </a:solidFill>
                <a:latin typeface="Cambria" pitchFamily="34" charset="0"/>
                <a:ea typeface="Cambria" pitchFamily="34" charset="-122"/>
                <a:cs typeface="Cambria" pitchFamily="34" charset="-120"/>
              </a:rPr>
              <a:t>Summary</a:t>
            </a:r>
            <a:endParaRPr lang="en-US" sz="3733" dirty="0"/>
          </a:p>
        </p:txBody>
      </p:sp>
      <p:sp>
        <p:nvSpPr>
          <p:cNvPr id="4" name="Text 3">
            <a:extLst>
              <a:ext uri="{FF2B5EF4-FFF2-40B4-BE49-F238E27FC236}">
                <a16:creationId xmlns:a16="http://schemas.microsoft.com/office/drawing/2014/main" id="{55AD0ADD-A886-5994-8CFB-C69223184F65}"/>
              </a:ext>
            </a:extLst>
          </p:cNvPr>
          <p:cNvSpPr/>
          <p:nvPr/>
        </p:nvSpPr>
        <p:spPr>
          <a:xfrm>
            <a:off x="609600" y="1143256"/>
            <a:ext cx="11094720" cy="792480"/>
          </a:xfrm>
          <a:prstGeom prst="rect">
            <a:avLst/>
          </a:prstGeom>
          <a:noFill/>
          <a:ln/>
        </p:spPr>
        <p:txBody>
          <a:bodyPr wrap="square" rtlCol="0" anchor="t"/>
          <a:lstStyle/>
          <a:p>
            <a:pPr marL="457200" indent="-457200" fontAlgn="base">
              <a:buFont typeface="Arial" panose="020B0604020202020204" pitchFamily="34" charset="0"/>
              <a:buChar char="•"/>
            </a:pPr>
            <a:r>
              <a:rPr lang="en-US" sz="2400" dirty="0"/>
              <a:t>Taking control begins with controlling the agenda</a:t>
            </a:r>
          </a:p>
          <a:p>
            <a:pPr marL="457200" indent="-457200" fontAlgn="base">
              <a:buFont typeface="Arial" panose="020B0604020202020204" pitchFamily="34" charset="0"/>
              <a:buChar char="•"/>
            </a:pPr>
            <a:r>
              <a:rPr lang="en-US" sz="2400" dirty="0"/>
              <a:t>Never leave a meeting without a scheduled next step</a:t>
            </a:r>
          </a:p>
          <a:p>
            <a:pPr marL="457200" indent="-457200" fontAlgn="base">
              <a:buFont typeface="Arial" panose="020B0604020202020204" pitchFamily="34" charset="0"/>
              <a:buChar char="•"/>
            </a:pPr>
            <a:r>
              <a:rPr lang="en-US" sz="2400" dirty="0"/>
              <a:t>Lay the foundation for equal business stature</a:t>
            </a:r>
          </a:p>
          <a:p>
            <a:pPr marL="914400" lvl="1" indent="-457200" fontAlgn="base">
              <a:buFont typeface="Arial" panose="020B0604020202020204" pitchFamily="34" charset="0"/>
              <a:buChar char="•"/>
            </a:pPr>
            <a:r>
              <a:rPr lang="en-US" sz="2400" dirty="0"/>
              <a:t>Establish you are busy</a:t>
            </a:r>
          </a:p>
          <a:p>
            <a:pPr marL="914400" lvl="1" indent="-457200" fontAlgn="base">
              <a:buFont typeface="Arial" panose="020B0604020202020204" pitchFamily="34" charset="0"/>
              <a:buChar char="•"/>
            </a:pPr>
            <a:r>
              <a:rPr lang="en-US" sz="2400" dirty="0"/>
              <a:t>Don’t push for a timeline on the initial call</a:t>
            </a:r>
          </a:p>
          <a:p>
            <a:pPr marL="914400" lvl="1" indent="-457200" fontAlgn="base">
              <a:buFont typeface="Arial" panose="020B0604020202020204" pitchFamily="34" charset="0"/>
              <a:buChar char="•"/>
            </a:pPr>
            <a:r>
              <a:rPr lang="en-US" sz="2400" dirty="0"/>
              <a:t>Explain why you use a project checklist and ask a lot of questions</a:t>
            </a:r>
          </a:p>
          <a:p>
            <a:pPr marL="914400" lvl="1" indent="-457200" fontAlgn="base">
              <a:buFont typeface="Arial" panose="020B0604020202020204" pitchFamily="34" charset="0"/>
              <a:buChar char="•"/>
            </a:pPr>
            <a:r>
              <a:rPr lang="en-US" sz="2400" dirty="0"/>
              <a:t>Transfer the selling</a:t>
            </a:r>
          </a:p>
          <a:p>
            <a:pPr marL="457200" indent="-457200" fontAlgn="base">
              <a:buFont typeface="Arial" panose="020B0604020202020204" pitchFamily="34" charset="0"/>
              <a:buChar char="•"/>
            </a:pPr>
            <a:r>
              <a:rPr lang="en-US" sz="2400" dirty="0"/>
              <a:t>The first meeting sets the stage for either you or the prospect having control of the process.  </a:t>
            </a:r>
          </a:p>
          <a:p>
            <a:pPr marL="457200" indent="-457200" fontAlgn="base">
              <a:buFont typeface="Arial" panose="020B0604020202020204" pitchFamily="34" charset="0"/>
              <a:buChar char="•"/>
            </a:pPr>
            <a:endParaRPr lang="en-US" sz="2400" dirty="0"/>
          </a:p>
          <a:p>
            <a:pPr marL="914400" lvl="1" indent="-457200" fontAlgn="base">
              <a:buFont typeface="Arial" panose="020B0604020202020204" pitchFamily="34" charset="0"/>
              <a:buChar char="•"/>
            </a:pPr>
            <a:endParaRPr lang="en-US" sz="2400" dirty="0"/>
          </a:p>
          <a:p>
            <a:pPr marL="914400" lvl="1" indent="-457200" fontAlgn="base">
              <a:buFont typeface="Arial" panose="020B0604020202020204" pitchFamily="34" charset="0"/>
              <a:buChar char="•"/>
            </a:pPr>
            <a:endParaRPr lang="en-US" sz="2400" dirty="0"/>
          </a:p>
          <a:p>
            <a:pPr marL="914400" lvl="1" indent="-457200" fontAlgn="base">
              <a:buFont typeface="Arial" panose="020B0604020202020204" pitchFamily="34" charset="0"/>
              <a:buChar char="•"/>
            </a:pPr>
            <a:endParaRPr lang="en-US" sz="2400" dirty="0"/>
          </a:p>
          <a:p>
            <a:pPr marL="457200" indent="-457200" fontAlgn="base">
              <a:buFont typeface="Arial" panose="020B0604020202020204" pitchFamily="34" charset="0"/>
              <a:buChar char="•"/>
            </a:pPr>
            <a:endParaRPr lang="en-US" sz="2400" dirty="0"/>
          </a:p>
        </p:txBody>
      </p:sp>
    </p:spTree>
    <p:extLst>
      <p:ext uri="{BB962C8B-B14F-4D97-AF65-F5344CB8AC3E}">
        <p14:creationId xmlns:p14="http://schemas.microsoft.com/office/powerpoint/2010/main" val="2832938858"/>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lling 2 Steps Ahead" id="{63884FBA-E4AB-4344-B767-B2D10ED03562}" vid="{7D1435AC-EEFD-7C42-B4CB-33B6D8E59297}"/>
    </a:ext>
  </a:ext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491</TotalTime>
  <Words>875</Words>
  <Application>Microsoft Macintosh PowerPoint</Application>
  <DocSecurity>0</DocSecurity>
  <PresentationFormat>Widescreen</PresentationFormat>
  <Paragraphs>88</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Cambria</vt:lpstr>
      <vt:lpstr>Segoe UI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Eric Kvam</dc:creator>
  <cp:lastModifiedBy>Eric Kvam</cp:lastModifiedBy>
  <cp:revision>11</cp:revision>
  <dcterms:created xsi:type="dcterms:W3CDTF">2026-08-03T11:30:09Z</dcterms:created>
  <dcterms:modified xsi:type="dcterms:W3CDTF">2026-08-07T20:06:03Z</dcterms:modified>
</cp:coreProperties>
</file>